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92" r:id="rId4"/>
    <p:sldId id="338" r:id="rId5"/>
    <p:sldId id="340" r:id="rId6"/>
    <p:sldId id="294" r:id="rId7"/>
    <p:sldId id="295" r:id="rId8"/>
    <p:sldId id="296" r:id="rId9"/>
    <p:sldId id="297" r:id="rId10"/>
    <p:sldId id="298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10" r:id="rId20"/>
    <p:sldId id="312" r:id="rId21"/>
    <p:sldId id="313" r:id="rId22"/>
    <p:sldId id="314" r:id="rId23"/>
    <p:sldId id="316" r:id="rId24"/>
    <p:sldId id="336" r:id="rId25"/>
    <p:sldId id="337" r:id="rId26"/>
    <p:sldId id="317" r:id="rId27"/>
    <p:sldId id="318" r:id="rId28"/>
    <p:sldId id="319" r:id="rId29"/>
    <p:sldId id="320" r:id="rId30"/>
    <p:sldId id="322" r:id="rId31"/>
    <p:sldId id="324" r:id="rId32"/>
    <p:sldId id="325" r:id="rId33"/>
    <p:sldId id="327" r:id="rId34"/>
    <p:sldId id="329" r:id="rId35"/>
    <p:sldId id="331" r:id="rId36"/>
    <p:sldId id="332" r:id="rId37"/>
    <p:sldId id="333" r:id="rId38"/>
    <p:sldId id="334" r:id="rId39"/>
    <p:sldId id="335" r:id="rId40"/>
    <p:sldId id="273" r:id="rId4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3F35A-3F07-4732-894C-0737F3CA757E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114ED-F345-4111-AA30-5139CF57B4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665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5A29D-4052-485D-A2D5-42E2F94A0B57}" type="slidenum">
              <a:rPr lang="hu-HU"/>
              <a:pPr/>
              <a:t>30</a:t>
            </a:fld>
            <a:endParaRPr lang="hu-HU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5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543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22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98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891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118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133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13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055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177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318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545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31D7B-48B3-4B55-9503-89532C9BF470}" type="datetimeFigureOut">
              <a:rPr lang="hu-HU" smtClean="0"/>
              <a:t>2019.08.15.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C652-7C4F-42EA-BE6D-FA2571627C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032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hyperlink" Target="http://www.uefa.com/" TargetMode="External"/><Relationship Id="rId4" Type="http://schemas.openxmlformats.org/officeDocument/2006/relationships/hyperlink" Target="http://www.the-afc.com/" TargetMode="Externa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www.fifa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hyperlink" Target="http://www.fifa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hyperlink" Target="http://www.fifa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2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1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" y="2914650"/>
            <a:ext cx="11906250" cy="259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5400" b="1" dirty="0" smtClean="0">
                <a:latin typeface="Bookman Old Style" panose="02050604050505020204" pitchFamily="18" charset="0"/>
              </a:rPr>
              <a:t>A labdarúgás nemzetközi irányító szervei és az MLSZ működése</a:t>
            </a: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5" y="536216"/>
            <a:ext cx="9635827" cy="4067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err="1">
                <a:latin typeface="Bookman Old Style" panose="02050604050505020204" pitchFamily="18" charset="0"/>
              </a:rPr>
              <a:t>Fédération</a:t>
            </a:r>
            <a:r>
              <a:rPr lang="hu-HU" sz="2400" b="1" dirty="0">
                <a:latin typeface="Bookman Old Style" panose="02050604050505020204" pitchFamily="18" charset="0"/>
              </a:rPr>
              <a:t> </a:t>
            </a:r>
            <a:r>
              <a:rPr lang="hu-HU" sz="2400" b="1" dirty="0" err="1">
                <a:latin typeface="Bookman Old Style" panose="02050604050505020204" pitchFamily="18" charset="0"/>
              </a:rPr>
              <a:t>Internationale</a:t>
            </a:r>
            <a:r>
              <a:rPr lang="hu-HU" sz="2400" b="1" dirty="0">
                <a:latin typeface="Bookman Old Style" panose="02050604050505020204" pitchFamily="18" charset="0"/>
              </a:rPr>
              <a:t> de Football </a:t>
            </a:r>
            <a:r>
              <a:rPr lang="hu-HU" sz="2400" b="1" dirty="0" err="1">
                <a:latin typeface="Bookman Old Style" panose="02050604050505020204" pitchFamily="18" charset="0"/>
              </a:rPr>
              <a:t>Association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2400" b="1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000" b="1" dirty="0" smtClean="0">
                <a:solidFill>
                  <a:schemeClr val="bg1"/>
                </a:solidFill>
              </a:rPr>
              <a:t>Szövetség</a:t>
            </a:r>
            <a:endParaRPr lang="hu-HU" sz="2000" b="1" dirty="0">
              <a:solidFill>
                <a:schemeClr val="bg1"/>
              </a:solidFill>
            </a:endParaRPr>
          </a:p>
          <a:p>
            <a:pPr>
              <a:defRPr/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pic>
        <p:nvPicPr>
          <p:cNvPr id="9" name="Picture 5" descr="af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24" y="1786732"/>
            <a:ext cx="7207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1048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37" y="2360216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concalogo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16" y="3186906"/>
            <a:ext cx="6937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 descr="Official Partner of the Oceania Football Confeder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92" y="4190206"/>
            <a:ext cx="8651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sep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37" y="5141119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uefa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37" y="602615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400425" y="2485628"/>
            <a:ext cx="475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u="none" dirty="0">
                <a:latin typeface="Bookman Old Style" panose="02050604050505020204" pitchFamily="18" charset="0"/>
              </a:rPr>
              <a:t>Afrikai Labdarúgó Szövetség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204683" y="3382932"/>
            <a:ext cx="8440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u="none" dirty="0">
                <a:latin typeface="Bookman Old Style" panose="02050604050505020204" pitchFamily="18" charset="0"/>
              </a:rPr>
              <a:t>  Észak </a:t>
            </a:r>
            <a:r>
              <a:rPr lang="hu-HU" b="1" u="none" dirty="0" smtClean="0">
                <a:latin typeface="Bookman Old Style" panose="02050604050505020204" pitchFamily="18" charset="0"/>
              </a:rPr>
              <a:t>– és Közép </a:t>
            </a:r>
            <a:r>
              <a:rPr lang="hu-HU" b="1" u="none" dirty="0">
                <a:latin typeface="Bookman Old Style" panose="02050604050505020204" pitchFamily="18" charset="0"/>
              </a:rPr>
              <a:t>– </a:t>
            </a:r>
            <a:r>
              <a:rPr lang="hu-HU" b="1" u="none" dirty="0" smtClean="0">
                <a:latin typeface="Bookman Old Style" panose="02050604050505020204" pitchFamily="18" charset="0"/>
              </a:rPr>
              <a:t>Amerikai </a:t>
            </a:r>
            <a:r>
              <a:rPr lang="hu-HU" b="1" u="none" dirty="0">
                <a:latin typeface="Bookman Old Style" panose="02050604050505020204" pitchFamily="18" charset="0"/>
              </a:rPr>
              <a:t>és Karibi Labdarúgó Szövetség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3400425" y="1786732"/>
            <a:ext cx="4103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u="none" dirty="0">
                <a:latin typeface="Bookman Old Style" panose="02050604050505020204" pitchFamily="18" charset="0"/>
              </a:rPr>
              <a:t>Ázsiai Labdarúgó Szövetség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395976" y="4375148"/>
            <a:ext cx="5040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u="none" dirty="0">
                <a:latin typeface="Bookman Old Style" panose="02050604050505020204" pitchFamily="18" charset="0"/>
              </a:rPr>
              <a:t>Óceáni Labdarúgó Szövetség</a:t>
            </a: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3395976" y="5264914"/>
            <a:ext cx="5975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u="none" dirty="0">
                <a:latin typeface="Bookman Old Style" panose="02050604050505020204" pitchFamily="18" charset="0"/>
              </a:rPr>
              <a:t>Dél-Amerikai Labdarúgó Szövetség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3395976" y="6149945"/>
            <a:ext cx="4933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b="1" u="none" dirty="0">
                <a:latin typeface="Bookman Old Style" panose="02050604050505020204" pitchFamily="18" charset="0"/>
              </a:rPr>
              <a:t>Európai Labdarúgó Szövetség</a:t>
            </a:r>
          </a:p>
        </p:txBody>
      </p:sp>
    </p:spTree>
    <p:extLst>
      <p:ext uri="{BB962C8B-B14F-4D97-AF65-F5344CB8AC3E}">
        <p14:creationId xmlns:p14="http://schemas.microsoft.com/office/powerpoint/2010/main" val="291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>
                <a:latin typeface="Bookman Old Style" panose="02050604050505020204" pitchFamily="18" charset="0"/>
              </a:rPr>
              <a:t>Fédération Internationale de Football Association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645220" y="2162440"/>
            <a:ext cx="71773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A FIFA a nemzeti labdarúgó szövetségek szövetsége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lnSpc>
                <a:spcPct val="90000"/>
              </a:lnSpc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hu-HU" sz="2000" b="1" dirty="0" smtClean="0">
                <a:latin typeface="Bookman Old Style" panose="02050604050505020204" pitchFamily="18" charset="0"/>
              </a:rPr>
              <a:t>Feladatai</a:t>
            </a:r>
            <a:endParaRPr lang="hu-HU" sz="2000" b="1" dirty="0">
              <a:latin typeface="Bookman Old Style" panose="02050604050505020204" pitchFamily="18" charset="0"/>
            </a:endParaRPr>
          </a:p>
          <a:p>
            <a:pPr algn="just">
              <a:lnSpc>
                <a:spcPct val="80000"/>
              </a:lnSpc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A </a:t>
            </a:r>
            <a:r>
              <a:rPr lang="hu-HU" sz="2000" dirty="0">
                <a:latin typeface="Bookman Old Style" panose="02050604050505020204" pitchFamily="18" charset="0"/>
              </a:rPr>
              <a:t>labdarúgás fejlesztése.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Versenyek </a:t>
            </a:r>
            <a:r>
              <a:rPr lang="hu-HU" sz="2000" dirty="0">
                <a:latin typeface="Bookman Old Style" panose="02050604050505020204" pitchFamily="18" charset="0"/>
              </a:rPr>
              <a:t>szervezése.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Szabályzatok </a:t>
            </a:r>
            <a:r>
              <a:rPr lang="hu-HU" sz="2000" dirty="0">
                <a:latin typeface="Bookman Old Style" panose="02050604050505020204" pitchFamily="18" charset="0"/>
              </a:rPr>
              <a:t>alkotása és végrehajtatása.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A szövetségi </a:t>
            </a:r>
            <a:r>
              <a:rPr lang="hu-HU" sz="2000" dirty="0">
                <a:latin typeface="Bookman Old Style" panose="02050604050505020204" pitchFamily="18" charset="0"/>
              </a:rPr>
              <a:t>labdarúgás teljes felügyelete, külső </a:t>
            </a:r>
            <a:r>
              <a:rPr lang="hu-HU" sz="2000" dirty="0" smtClean="0">
                <a:latin typeface="Bookman Old Style" panose="02050604050505020204" pitchFamily="18" charset="0"/>
              </a:rPr>
              <a:t> beavatkozás </a:t>
            </a:r>
            <a:r>
              <a:rPr lang="hu-HU" sz="2000" dirty="0">
                <a:latin typeface="Bookman Old Style" panose="02050604050505020204" pitchFamily="18" charset="0"/>
              </a:rPr>
              <a:t>meggátlása.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A </a:t>
            </a:r>
            <a:r>
              <a:rPr lang="hu-HU" sz="2000" dirty="0">
                <a:latin typeface="Bookman Old Style" panose="02050604050505020204" pitchFamily="18" charset="0"/>
              </a:rPr>
              <a:t>labdarúgásnak ártó jelenségek megelőzése.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Legfontosabb </a:t>
            </a:r>
            <a:r>
              <a:rPr lang="hu-HU" sz="2000" dirty="0">
                <a:latin typeface="Bookman Old Style" panose="02050604050505020204" pitchFamily="18" charset="0"/>
              </a:rPr>
              <a:t>döntéshozó szerve a kongresszus, amely évente ülésezik.</a:t>
            </a:r>
          </a:p>
          <a:p>
            <a:pPr algn="just">
              <a:lnSpc>
                <a:spcPct val="90000"/>
              </a:lnSpc>
            </a:pP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>
                <a:latin typeface="Bookman Old Style" panose="02050604050505020204" pitchFamily="18" charset="0"/>
              </a:rPr>
              <a:t>Fédération Internationale de Football Association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255827" y="1924315"/>
            <a:ext cx="795610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hu-HU" sz="2000" b="1" dirty="0" smtClean="0">
                <a:latin typeface="Bookman Old Style" panose="02050604050505020204" pitchFamily="18" charset="0"/>
              </a:rPr>
              <a:t>FIFA-tanács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hu-HU" sz="2000" dirty="0" smtClean="0">
                <a:latin typeface="Bookman Old Style" panose="02050604050505020204" pitchFamily="18" charset="0"/>
              </a:rPr>
              <a:t>A </a:t>
            </a:r>
            <a:r>
              <a:rPr lang="hu-HU" sz="2000" dirty="0">
                <a:latin typeface="Bookman Old Style" panose="02050604050505020204" pitchFamily="18" charset="0"/>
              </a:rPr>
              <a:t>FIFA-nak 22 bizottsága van, közülük legfontosabb a </a:t>
            </a:r>
            <a:r>
              <a:rPr lang="hu-HU" sz="2000" b="1" dirty="0">
                <a:latin typeface="Bookman Old Style" panose="02050604050505020204" pitchFamily="18" charset="0"/>
              </a:rPr>
              <a:t>FIFA-tanács. </a:t>
            </a:r>
            <a:r>
              <a:rPr lang="hu-HU" sz="2000" dirty="0">
                <a:latin typeface="Bookman Old Style" panose="02050604050505020204" pitchFamily="18" charset="0"/>
              </a:rPr>
              <a:t>2017 áprilisa óta a FIFA-tanács tagja </a:t>
            </a:r>
            <a:r>
              <a:rPr lang="hu-HU" sz="2000" dirty="0" smtClean="0">
                <a:latin typeface="Bookman Old Style" panose="02050604050505020204" pitchFamily="18" charset="0"/>
              </a:rPr>
              <a:t>Dr. Csányi Sándor, aki egyben a FIFA alelnöke is.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hu-HU" sz="2000" b="1" dirty="0">
                <a:latin typeface="Bookman Old Style" panose="02050604050505020204" pitchFamily="18" charset="0"/>
              </a:rPr>
              <a:t>Feladatai</a:t>
            </a:r>
            <a:r>
              <a:rPr lang="hu-HU" sz="2000" b="1" dirty="0" smtClean="0">
                <a:latin typeface="Bookman Old Style" panose="02050604050505020204" pitchFamily="18" charset="0"/>
              </a:rPr>
              <a:t>: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 FIFA bizottságok tagjainak </a:t>
            </a:r>
            <a:r>
              <a:rPr lang="hu-HU" sz="2000" dirty="0" smtClean="0">
                <a:latin typeface="Bookman Old Style" panose="02050604050505020204" pitchFamily="18" charset="0"/>
              </a:rPr>
              <a:t>kijelölése;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igazságszolgáltató </a:t>
            </a:r>
            <a:r>
              <a:rPr lang="hu-HU" sz="2000" dirty="0">
                <a:latin typeface="Bookman Old Style" panose="02050604050505020204" pitchFamily="18" charset="0"/>
              </a:rPr>
              <a:t>testületek tagjainak </a:t>
            </a:r>
            <a:r>
              <a:rPr lang="hu-HU" sz="2000" dirty="0" smtClean="0">
                <a:latin typeface="Bookman Old Style" panose="02050604050505020204" pitchFamily="18" charset="0"/>
              </a:rPr>
              <a:t>kijelölése;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ad </a:t>
            </a:r>
            <a:r>
              <a:rPr lang="hu-HU" sz="2000" dirty="0">
                <a:latin typeface="Bookman Old Style" panose="02050604050505020204" pitchFamily="18" charset="0"/>
              </a:rPr>
              <a:t>hoc bizottságok </a:t>
            </a:r>
            <a:r>
              <a:rPr lang="hu-HU" sz="2000" dirty="0" smtClean="0">
                <a:latin typeface="Bookman Old Style" panose="02050604050505020204" pitchFamily="18" charset="0"/>
              </a:rPr>
              <a:t>felállítása;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 FIFA küldöttek jelölése az </a:t>
            </a:r>
            <a:r>
              <a:rPr lang="hu-HU" sz="2000" dirty="0" err="1" smtClean="0">
                <a:latin typeface="Bookman Old Style" panose="02050604050505020204" pitchFamily="18" charset="0"/>
              </a:rPr>
              <a:t>IFAB-ba</a:t>
            </a:r>
            <a:r>
              <a:rPr lang="hu-HU" sz="2000" dirty="0">
                <a:latin typeface="Bookman Old Style" panose="02050604050505020204" pitchFamily="18" charset="0"/>
              </a:rPr>
              <a:t>;</a:t>
            </a: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elnöki </a:t>
            </a:r>
            <a:r>
              <a:rPr lang="hu-HU" sz="2000" dirty="0">
                <a:latin typeface="Bookman Old Style" panose="02050604050505020204" pitchFamily="18" charset="0"/>
              </a:rPr>
              <a:t>javaslat alapján a főtitkár kijelölése, </a:t>
            </a:r>
            <a:r>
              <a:rPr lang="hu-HU" sz="2000" dirty="0" smtClean="0">
                <a:latin typeface="Bookman Old Style" panose="02050604050505020204" pitchFamily="18" charset="0"/>
              </a:rPr>
              <a:t>felmentése;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helyszín </a:t>
            </a:r>
            <a:r>
              <a:rPr lang="hu-HU" sz="2000" dirty="0">
                <a:latin typeface="Bookman Old Style" panose="02050604050505020204" pitchFamily="18" charset="0"/>
              </a:rPr>
              <a:t>kijelölése FIFA tornák döntőire </a:t>
            </a:r>
            <a:r>
              <a:rPr lang="hu-HU" sz="2000" dirty="0" smtClean="0">
                <a:latin typeface="Bookman Old Style" panose="02050604050505020204" pitchFamily="18" charset="0"/>
              </a:rPr>
              <a:t>vonatkozóan;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szabályzatok </a:t>
            </a:r>
            <a:r>
              <a:rPr lang="hu-HU" sz="2000" dirty="0">
                <a:latin typeface="Bookman Old Style" panose="02050604050505020204" pitchFamily="18" charset="0"/>
              </a:rPr>
              <a:t>elfogadása, hatályba helyezése.</a:t>
            </a:r>
          </a:p>
          <a:p>
            <a:pPr algn="just">
              <a:lnSpc>
                <a:spcPct val="90000"/>
              </a:lnSpc>
            </a:pP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>
                <a:latin typeface="Bookman Old Style" panose="02050604050505020204" pitchFamily="18" charset="0"/>
              </a:rPr>
              <a:t>Fédération Internationale de Football Association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255830" y="1332847"/>
            <a:ext cx="79561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hu-HU" sz="2000" b="1" dirty="0" smtClean="0">
                <a:latin typeface="Bookman Old Style" panose="02050604050505020204" pitchFamily="18" charset="0"/>
              </a:rPr>
              <a:t>FIFA-tanács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hu-HU" sz="2000" b="1" dirty="0">
                <a:latin typeface="Bookman Old Style" panose="02050604050505020204" pitchFamily="18" charset="0"/>
              </a:rPr>
              <a:t>Működése</a:t>
            </a:r>
            <a:r>
              <a:rPr lang="hu-HU" sz="2000" b="1" dirty="0" smtClean="0">
                <a:latin typeface="Bookman Old Style" panose="02050604050505020204" pitchFamily="18" charset="0"/>
              </a:rPr>
              <a:t>: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évente </a:t>
            </a:r>
            <a:r>
              <a:rPr lang="hu-HU" sz="2000" dirty="0">
                <a:latin typeface="Bookman Old Style" panose="02050604050505020204" pitchFamily="18" charset="0"/>
              </a:rPr>
              <a:t>legalább kétszer </a:t>
            </a:r>
            <a:r>
              <a:rPr lang="hu-HU" sz="2000" dirty="0" smtClean="0">
                <a:latin typeface="Bookman Old Style" panose="02050604050505020204" pitchFamily="18" charset="0"/>
              </a:rPr>
              <a:t>ülésezik;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üléseit </a:t>
            </a:r>
            <a:r>
              <a:rPr lang="hu-HU" sz="2000" dirty="0">
                <a:latin typeface="Bookman Old Style" panose="02050604050505020204" pitchFamily="18" charset="0"/>
              </a:rPr>
              <a:t>az elnök hívja </a:t>
            </a:r>
            <a:r>
              <a:rPr lang="hu-HU" sz="2000" dirty="0" smtClean="0">
                <a:latin typeface="Bookman Old Style" panose="02050604050505020204" pitchFamily="18" charset="0"/>
              </a:rPr>
              <a:t>össze;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 13 tag kérése alapján az elnök köteles az ülést </a:t>
            </a:r>
            <a:r>
              <a:rPr lang="hu-HU" sz="2000" dirty="0" smtClean="0">
                <a:latin typeface="Bookman Old Style" panose="02050604050505020204" pitchFamily="18" charset="0"/>
              </a:rPr>
              <a:t>összehívni;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a </a:t>
            </a:r>
            <a:r>
              <a:rPr lang="hu-HU" sz="2000" dirty="0">
                <a:latin typeface="Bookman Old Style" panose="02050604050505020204" pitchFamily="18" charset="0"/>
              </a:rPr>
              <a:t>napirendet az elnök állítja </a:t>
            </a:r>
            <a:r>
              <a:rPr lang="hu-HU" sz="2000" dirty="0" smtClean="0">
                <a:latin typeface="Bookman Old Style" panose="02050604050505020204" pitchFamily="18" charset="0"/>
              </a:rPr>
              <a:t>össze;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tag </a:t>
            </a:r>
            <a:r>
              <a:rPr lang="hu-HU" sz="2000" dirty="0">
                <a:latin typeface="Bookman Old Style" panose="02050604050505020204" pitchFamily="18" charset="0"/>
              </a:rPr>
              <a:t>is tehet javaslatot a </a:t>
            </a:r>
            <a:r>
              <a:rPr lang="hu-HU" sz="2000" dirty="0" smtClean="0">
                <a:latin typeface="Bookman Old Style" panose="02050604050505020204" pitchFamily="18" charset="0"/>
              </a:rPr>
              <a:t>napirendre;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szavazategyenlőség </a:t>
            </a:r>
            <a:r>
              <a:rPr lang="hu-HU" sz="2000" dirty="0">
                <a:latin typeface="Bookman Old Style" panose="02050604050505020204" pitchFamily="18" charset="0"/>
              </a:rPr>
              <a:t>esetén az elnök szavazata dönt.</a:t>
            </a:r>
          </a:p>
          <a:p>
            <a:pPr algn="just">
              <a:lnSpc>
                <a:spcPct val="90000"/>
              </a:lnSpc>
            </a:pPr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8" name="Picture 2" descr=" FIFA President Gianni Infantino looks on prior to part II of the FIFA Council Meeting 2016 at the FIFA headquarters on October 14, 2016 in Zurich Switzer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64" y="4583757"/>
            <a:ext cx="3856831" cy="216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9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>
                <a:latin typeface="Bookman Old Style" panose="02050604050505020204" pitchFamily="18" charset="0"/>
              </a:rPr>
              <a:t>Fédération Internationale de Football Association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703948" y="1595021"/>
            <a:ext cx="90598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hu-HU" sz="2000" b="1" dirty="0" smtClean="0">
                <a:latin typeface="Bookman Old Style" panose="02050604050505020204" pitchFamily="18" charset="0"/>
              </a:rPr>
              <a:t>A FIFA igazságszolgáltató tevékenysége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Első fok: Fegyelmi Bizottság</a:t>
            </a: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Másodfok: Fellebbviteli Bizottság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hu-HU" sz="2000" dirty="0" smtClean="0">
                <a:latin typeface="Bookman Old Style" panose="02050604050505020204" pitchFamily="18" charset="0"/>
              </a:rPr>
              <a:t>Feladataikat </a:t>
            </a:r>
            <a:r>
              <a:rPr lang="hu-HU" sz="2000" dirty="0">
                <a:latin typeface="Bookman Old Style" panose="02050604050505020204" pitchFamily="18" charset="0"/>
              </a:rPr>
              <a:t>a FIFA Fegyelmi Kódex rendelkezései alapján látják el. </a:t>
            </a:r>
            <a:r>
              <a:rPr lang="hu-HU" sz="2000" dirty="0" smtClean="0">
                <a:latin typeface="Bookman Old Style" panose="02050604050505020204" pitchFamily="18" charset="0"/>
              </a:rPr>
              <a:t>     A </a:t>
            </a:r>
            <a:r>
              <a:rPr lang="hu-HU" sz="2000" dirty="0">
                <a:latin typeface="Bookman Old Style" panose="02050604050505020204" pitchFamily="18" charset="0"/>
              </a:rPr>
              <a:t>rendelkezések egyaránt magukba foglalják az eljárások leírását illetve a szankcionálást.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Harmadfok: a FIFA elismeri a Nemzetközi </a:t>
            </a:r>
            <a:r>
              <a:rPr lang="hu-HU" sz="2000" dirty="0" smtClean="0">
                <a:latin typeface="Bookman Old Style" panose="02050604050505020204" pitchFamily="18" charset="0"/>
              </a:rPr>
              <a:t>Sportdöntőbíróság </a:t>
            </a:r>
            <a:r>
              <a:rPr lang="hu-HU" sz="2000" dirty="0">
                <a:latin typeface="Bookman Old Style" panose="02050604050505020204" pitchFamily="18" charset="0"/>
              </a:rPr>
              <a:t>(CAS) döntését abban az esetben, ha a FIFA-n belül további jogorvoslatra nincs lehetőség. A bíróság elismerése valamennyi konföderációra és tagszövetségre és azok tagjaira is kötelező jellegű.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Etikai Bizottság: </a:t>
            </a:r>
            <a:r>
              <a:rPr lang="hu-HU" sz="2000" dirty="0" smtClean="0">
                <a:latin typeface="Bookman Old Style" panose="02050604050505020204" pitchFamily="18" charset="0"/>
              </a:rPr>
              <a:t>a </a:t>
            </a:r>
            <a:r>
              <a:rPr lang="hu-HU" sz="2000" dirty="0">
                <a:latin typeface="Bookman Old Style" panose="02050604050505020204" pitchFamily="18" charset="0"/>
              </a:rPr>
              <a:t>FIFA Etikai Kódexének betartását kíséri figyelemmel. Az Etikai Kódex megsértését a Fegyelmi Kódexben foglaltak szerint szankcionálják.  </a:t>
            </a:r>
          </a:p>
          <a:p>
            <a:pPr algn="just">
              <a:lnSpc>
                <a:spcPct val="90000"/>
              </a:lnSpc>
            </a:pP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>
                <a:latin typeface="Bookman Old Style" panose="02050604050505020204" pitchFamily="18" charset="0"/>
              </a:rPr>
              <a:t>Fédération Internationale de Football Association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623265" y="1728371"/>
            <a:ext cx="92212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hu-HU" sz="2000" b="1" dirty="0">
                <a:latin typeface="Bookman Old Style" panose="02050604050505020204" pitchFamily="18" charset="0"/>
              </a:rPr>
              <a:t>Versenyek, mérkőzések, </a:t>
            </a:r>
            <a:r>
              <a:rPr lang="hu-HU" sz="2000" b="1" dirty="0" smtClean="0">
                <a:latin typeface="Bookman Old Style" panose="02050604050505020204" pitchFamily="18" charset="0"/>
              </a:rPr>
              <a:t>naptár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Jogok: a FIFA, a konföderációk és a tagszövetségek a tulajdonosai valamennyi, a versenyükkel kapcsolatos kereskedelmi jogoknak.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FIFA tagszövetség válogatottja, klubja nem játszhat mérkőzést FIFA-n kívüli (eltiltott, felfüggesztett) csapattal.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Válogatott mérkőzést előzetesen be kell jelenteni, utána beszámolót kell róla küldeni a FIFA-nak.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Naptár: a kluboknak kötelező érvényű a válogatottakba meghívót kapó játékosok rendelkezésre bocsátása.</a:t>
            </a:r>
          </a:p>
        </p:txBody>
      </p:sp>
    </p:spTree>
    <p:extLst>
      <p:ext uri="{BB962C8B-B14F-4D97-AF65-F5344CB8AC3E}">
        <p14:creationId xmlns:p14="http://schemas.microsoft.com/office/powerpoint/2010/main" val="9978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>
                <a:latin typeface="Bookman Old Style" panose="02050604050505020204" pitchFamily="18" charset="0"/>
              </a:rPr>
              <a:t>Fédération Internationale de Football Association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699378" y="1637647"/>
            <a:ext cx="700087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hu-HU" sz="2000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Férfi Világbajnokságok helyszínei       Győztesek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1930	Uruguay			</a:t>
            </a:r>
            <a:r>
              <a:rPr lang="hu-HU" sz="2000" dirty="0" smtClean="0">
                <a:latin typeface="Bookman Old Style" panose="02050604050505020204" pitchFamily="18" charset="0"/>
              </a:rPr>
              <a:t>      </a:t>
            </a:r>
            <a:r>
              <a:rPr lang="hu-HU" sz="2000" dirty="0" err="1" smtClean="0">
                <a:latin typeface="Bookman Old Style" panose="02050604050505020204" pitchFamily="18" charset="0"/>
              </a:rPr>
              <a:t>Uruguay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1934	Olaszország		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      </a:t>
            </a:r>
            <a:r>
              <a:rPr lang="hu-HU" sz="2000" dirty="0" err="1" smtClean="0">
                <a:latin typeface="Bookman Old Style" panose="02050604050505020204" pitchFamily="18" charset="0"/>
              </a:rPr>
              <a:t>Olaszország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1938	Franciaország		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      Olaszország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1950	Brazília		           	</a:t>
            </a:r>
            <a:r>
              <a:rPr lang="hu-HU" sz="2000" dirty="0" smtClean="0">
                <a:latin typeface="Bookman Old Style" panose="02050604050505020204" pitchFamily="18" charset="0"/>
              </a:rPr>
              <a:t>      Uruguay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1954	Svájc			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      NSZK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1958	Svédország		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      Brazília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1962	Chile			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      Brazília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1966	Anglia			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      </a:t>
            </a:r>
            <a:r>
              <a:rPr lang="hu-HU" sz="2000" dirty="0" err="1" smtClean="0">
                <a:latin typeface="Bookman Old Style" panose="02050604050505020204" pitchFamily="18" charset="0"/>
              </a:rPr>
              <a:t>Anglia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1970	Mexikó			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      Brazília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1974	NSZK			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      </a:t>
            </a:r>
            <a:r>
              <a:rPr lang="hu-HU" sz="2000" dirty="0" err="1" smtClean="0">
                <a:latin typeface="Bookman Old Style" panose="02050604050505020204" pitchFamily="18" charset="0"/>
              </a:rPr>
              <a:t>NSZK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1978	Argentína		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      </a:t>
            </a:r>
            <a:r>
              <a:rPr lang="hu-HU" sz="2000" dirty="0" err="1" smtClean="0">
                <a:latin typeface="Bookman Old Style" panose="02050604050505020204" pitchFamily="18" charset="0"/>
              </a:rPr>
              <a:t>Argentína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8" name="Picture 4" descr="fif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487" y="2028172"/>
            <a:ext cx="3071513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3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>
                <a:latin typeface="Bookman Old Style" panose="02050604050505020204" pitchFamily="18" charset="0"/>
              </a:rPr>
              <a:t>Fédération Internationale de Football Association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699378" y="1864072"/>
            <a:ext cx="821602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Férfi Világbajnokságok helyszínei       </a:t>
            </a:r>
            <a:r>
              <a:rPr lang="hu-HU" sz="2000" b="1" dirty="0" smtClean="0">
                <a:latin typeface="Bookman Old Style" panose="02050604050505020204" pitchFamily="18" charset="0"/>
              </a:rPr>
              <a:t>Győztesek</a:t>
            </a:r>
            <a:endParaRPr lang="hu-HU" sz="2000" b="1" dirty="0"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1982	Spanyolország		           	</a:t>
            </a:r>
            <a:r>
              <a:rPr lang="hu-HU" sz="2000" dirty="0" smtClean="0">
                <a:latin typeface="Bookman Old Style" panose="02050604050505020204" pitchFamily="18" charset="0"/>
              </a:rPr>
              <a:t>      Olaszország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1986	Mexikó				</a:t>
            </a:r>
            <a:r>
              <a:rPr lang="hu-HU" sz="2000" dirty="0" smtClean="0">
                <a:latin typeface="Bookman Old Style" panose="02050604050505020204" pitchFamily="18" charset="0"/>
              </a:rPr>
              <a:t>      Argentína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1990	Olaszország			</a:t>
            </a:r>
            <a:r>
              <a:rPr lang="hu-HU" sz="2000" dirty="0" smtClean="0">
                <a:latin typeface="Bookman Old Style" panose="02050604050505020204" pitchFamily="18" charset="0"/>
              </a:rPr>
              <a:t>      NSZK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1994	</a:t>
            </a:r>
            <a:r>
              <a:rPr lang="hu-HU" sz="2000" dirty="0" smtClean="0">
                <a:latin typeface="Bookman Old Style" panose="02050604050505020204" pitchFamily="18" charset="0"/>
              </a:rPr>
              <a:t>USA                                             Brazília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1998	Franciaország			</a:t>
            </a:r>
            <a:r>
              <a:rPr lang="hu-HU" sz="2000" dirty="0" smtClean="0">
                <a:latin typeface="Bookman Old Style" panose="02050604050505020204" pitchFamily="18" charset="0"/>
              </a:rPr>
              <a:t>       </a:t>
            </a:r>
            <a:r>
              <a:rPr lang="hu-HU" sz="2000" dirty="0" err="1" smtClean="0">
                <a:latin typeface="Bookman Old Style" panose="02050604050505020204" pitchFamily="18" charset="0"/>
              </a:rPr>
              <a:t>Franciaország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2002	Dél – Korea és Japán		</a:t>
            </a:r>
            <a:r>
              <a:rPr lang="hu-HU" sz="2000" dirty="0" smtClean="0">
                <a:latin typeface="Bookman Old Style" panose="02050604050505020204" pitchFamily="18" charset="0"/>
              </a:rPr>
              <a:t>       Brazília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2006	Németország			</a:t>
            </a:r>
            <a:r>
              <a:rPr lang="hu-HU" sz="2000" dirty="0" smtClean="0">
                <a:latin typeface="Bookman Old Style" panose="02050604050505020204" pitchFamily="18" charset="0"/>
              </a:rPr>
              <a:t>       Olaszország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2010	Dél - Afrika			</a:t>
            </a:r>
            <a:r>
              <a:rPr lang="hu-HU" sz="2000" dirty="0" smtClean="0">
                <a:latin typeface="Bookman Old Style" panose="02050604050505020204" pitchFamily="18" charset="0"/>
              </a:rPr>
              <a:t>       Spanyolország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2014	Brazília			 </a:t>
            </a:r>
            <a:r>
              <a:rPr lang="hu-HU" sz="2000" dirty="0" smtClean="0">
                <a:latin typeface="Bookman Old Style" panose="02050604050505020204" pitchFamily="18" charset="0"/>
              </a:rPr>
              <a:t>      Németország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2018   </a:t>
            </a:r>
            <a:r>
              <a:rPr lang="hu-HU" sz="2000" dirty="0" smtClean="0">
                <a:latin typeface="Bookman Old Style" panose="02050604050505020204" pitchFamily="18" charset="0"/>
              </a:rPr>
              <a:t>Oroszország                                  Franciaország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8" name="Picture 4" descr="fif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487" y="1864072"/>
            <a:ext cx="3071513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859" y="4247910"/>
            <a:ext cx="1962768" cy="225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>
                <a:latin typeface="Bookman Old Style" panose="02050604050505020204" pitchFamily="18" charset="0"/>
              </a:rPr>
              <a:t>Fédération Internationale de Football Association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699378" y="1864072"/>
            <a:ext cx="82160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Női világbajnokságok helyszínei</a:t>
            </a:r>
            <a:r>
              <a:rPr lang="hu-HU" sz="2000" dirty="0">
                <a:latin typeface="Bookman Old Style" panose="02050604050505020204" pitchFamily="18" charset="0"/>
              </a:rPr>
              <a:t>	</a:t>
            </a:r>
            <a:r>
              <a:rPr lang="hu-HU" sz="2000" b="1" dirty="0">
                <a:latin typeface="Bookman Old Style" panose="02050604050505020204" pitchFamily="18" charset="0"/>
              </a:rPr>
              <a:t>Győztesek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1991	Kína			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USA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1995	Svédország		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Norvégia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1999	USA			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</a:t>
            </a:r>
            <a:r>
              <a:rPr lang="hu-HU" sz="2000" dirty="0" err="1" smtClean="0">
                <a:latin typeface="Bookman Old Style" panose="02050604050505020204" pitchFamily="18" charset="0"/>
              </a:rPr>
              <a:t>USA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2003	Kína			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Németország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2007	Kína			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Németország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2011	Németország		</a:t>
            </a:r>
            <a:r>
              <a:rPr lang="hu-HU" sz="2000" dirty="0" smtClean="0">
                <a:latin typeface="Bookman Old Style" panose="02050604050505020204" pitchFamily="18" charset="0"/>
              </a:rPr>
              <a:t>           Japán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2015    </a:t>
            </a:r>
            <a:r>
              <a:rPr lang="hu-HU" sz="2000" dirty="0" smtClean="0">
                <a:latin typeface="Bookman Old Style" panose="02050604050505020204" pitchFamily="18" charset="0"/>
              </a:rPr>
              <a:t>Kanada                                 USA</a:t>
            </a:r>
            <a:endParaRPr lang="hu-HU" sz="2000" dirty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2019    Franciaország                       USA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8" name="Picture 4" descr="fif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487" y="1864072"/>
            <a:ext cx="3071513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noifutball.com/wp-content/uploads/2015/07/bajnokok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572" y="4247910"/>
            <a:ext cx="4229404" cy="237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>
                <a:latin typeface="Bookman Old Style" panose="02050604050505020204" pitchFamily="18" charset="0"/>
              </a:rPr>
              <a:t>Fédération Internationale de Football Association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954507" y="2033171"/>
            <a:ext cx="105587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hu-HU" sz="2000" b="1" dirty="0" smtClean="0">
                <a:latin typeface="Bookman Old Style" panose="02050604050505020204" pitchFamily="18" charset="0"/>
              </a:rPr>
              <a:t>Versenyszabályzatok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hu-HU" sz="2000" dirty="0" smtClean="0">
              <a:latin typeface="Bookman Old Style" panose="020506040505050202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hu-HU" sz="2000" dirty="0" smtClean="0">
                <a:latin typeface="Bookman Old Style" panose="02050604050505020204" pitchFamily="18" charset="0"/>
              </a:rPr>
              <a:t>Versenyszabályzatok </a:t>
            </a:r>
            <a:r>
              <a:rPr lang="hu-HU" sz="2000" dirty="0">
                <a:latin typeface="Bookman Old Style" panose="02050604050505020204" pitchFamily="18" charset="0"/>
              </a:rPr>
              <a:t>(versenykiírások) valamennyi FIFA által szervezett versenyre.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hu-HU" sz="2000" dirty="0">
                <a:latin typeface="Bookman Old Style" panose="02050604050505020204" pitchFamily="18" charset="0"/>
              </a:rPr>
              <a:t>Meghatározzák: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selejtezők és a döntők </a:t>
            </a:r>
            <a:r>
              <a:rPr lang="hu-HU" sz="2000" dirty="0" smtClean="0">
                <a:latin typeface="Bookman Old Style" panose="02050604050505020204" pitchFamily="18" charset="0"/>
              </a:rPr>
              <a:t>rendszerét;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nevezési </a:t>
            </a:r>
            <a:r>
              <a:rPr lang="hu-HU" sz="2000" dirty="0" smtClean="0">
                <a:latin typeface="Bookman Old Style" panose="02050604050505020204" pitchFamily="18" charset="0"/>
              </a:rPr>
              <a:t>feltételeket;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rendezői, szervezői feladatokat, </a:t>
            </a:r>
            <a:r>
              <a:rPr lang="hu-HU" sz="2000" dirty="0" smtClean="0">
                <a:latin typeface="Bookman Old Style" panose="02050604050505020204" pitchFamily="18" charset="0"/>
              </a:rPr>
              <a:t>felelősségeket;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</a:t>
            </a:r>
            <a:r>
              <a:rPr lang="hu-HU" sz="2000" dirty="0" smtClean="0">
                <a:latin typeface="Bookman Old Style" panose="02050604050505020204" pitchFamily="18" charset="0"/>
              </a:rPr>
              <a:t>stadionnal-, játéktérrel-, </a:t>
            </a:r>
            <a:r>
              <a:rPr lang="hu-HU" sz="2000" dirty="0">
                <a:latin typeface="Bookman Old Style" panose="02050604050505020204" pitchFamily="18" charset="0"/>
              </a:rPr>
              <a:t>labdával kapcsolatos </a:t>
            </a:r>
            <a:r>
              <a:rPr lang="hu-HU" sz="2000" dirty="0" smtClean="0">
                <a:latin typeface="Bookman Old Style" panose="02050604050505020204" pitchFamily="18" charset="0"/>
              </a:rPr>
              <a:t>előírásokat;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játékos </a:t>
            </a:r>
            <a:r>
              <a:rPr lang="hu-HU" sz="2000" dirty="0" smtClean="0">
                <a:latin typeface="Bookman Old Style" panose="02050604050505020204" pitchFamily="18" charset="0"/>
              </a:rPr>
              <a:t>jogosultságokat;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dopping, fegyelmi </a:t>
            </a:r>
            <a:r>
              <a:rPr lang="hu-HU" sz="2000" dirty="0" smtClean="0">
                <a:latin typeface="Bookman Old Style" panose="02050604050505020204" pitchFamily="18" charset="0"/>
              </a:rPr>
              <a:t>eljárásokat;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játékvezetéssel kapcsolatos </a:t>
            </a:r>
            <a:r>
              <a:rPr lang="hu-HU" sz="2000" dirty="0" smtClean="0">
                <a:latin typeface="Bookman Old Style" panose="02050604050505020204" pitchFamily="18" charset="0"/>
              </a:rPr>
              <a:t>kérdéseket;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kereskedelmi jogok </a:t>
            </a:r>
            <a:r>
              <a:rPr lang="hu-HU" sz="2000" dirty="0" smtClean="0">
                <a:latin typeface="Bookman Old Style" panose="02050604050505020204" pitchFamily="18" charset="0"/>
              </a:rPr>
              <a:t>értékesítését;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pénzügyi elszámolásokat.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The International Football </a:t>
            </a:r>
            <a:r>
              <a:rPr lang="hu-HU" sz="2400" b="1" dirty="0" err="1">
                <a:latin typeface="Bookman Old Style" panose="02050604050505020204" pitchFamily="18" charset="0"/>
              </a:rPr>
              <a:t>Association</a:t>
            </a:r>
            <a:r>
              <a:rPr lang="hu-HU" sz="2400" b="1" dirty="0" smtClean="0">
                <a:latin typeface="Bookman Old Style" panose="02050604050505020204" pitchFamily="18" charset="0"/>
              </a:rPr>
              <a:t> </a:t>
            </a:r>
            <a:r>
              <a:rPr lang="hu-HU" sz="2400" b="1" dirty="0" err="1" smtClean="0">
                <a:latin typeface="Bookman Old Style" panose="02050604050505020204" pitchFamily="18" charset="0"/>
              </a:rPr>
              <a:t>Board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147905" y="1900916"/>
            <a:ext cx="417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Bookman Old Style" panose="02050604050505020204" pitchFamily="18" charset="0"/>
              </a:rPr>
              <a:t>Történelmi visszatekintés</a:t>
            </a:r>
            <a:endParaRPr lang="hu-HU" sz="2000" b="1" dirty="0">
              <a:latin typeface="Bookman Old Style" panose="020506040505050202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3019425" y="3089663"/>
            <a:ext cx="6934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1886. június 2-án, az első hivatalos találkozón, 4  </a:t>
            </a:r>
          </a:p>
          <a:p>
            <a:pPr algn="just">
              <a:lnSpc>
                <a:spcPct val="9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     </a:t>
            </a:r>
            <a:r>
              <a:rPr lang="hu-HU" sz="2000" dirty="0" smtClean="0">
                <a:latin typeface="Bookman Old Style" panose="02050604050505020204" pitchFamily="18" charset="0"/>
              </a:rPr>
              <a:t>brit </a:t>
            </a:r>
            <a:r>
              <a:rPr lang="hu-HU" sz="2000" dirty="0">
                <a:latin typeface="Bookman Old Style" panose="02050604050505020204" pitchFamily="18" charset="0"/>
              </a:rPr>
              <a:t>(angol, skót, walesi és ír) szövetség  </a:t>
            </a:r>
          </a:p>
          <a:p>
            <a:pPr algn="just">
              <a:lnSpc>
                <a:spcPct val="9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     </a:t>
            </a:r>
            <a:r>
              <a:rPr lang="hu-HU" sz="2000" dirty="0" smtClean="0">
                <a:latin typeface="Bookman Old Style" panose="02050604050505020204" pitchFamily="18" charset="0"/>
              </a:rPr>
              <a:t>megalakítja </a:t>
            </a:r>
            <a:r>
              <a:rPr lang="hu-HU" sz="2000" dirty="0">
                <a:latin typeface="Bookman Old Style" panose="02050604050505020204" pitchFamily="18" charset="0"/>
              </a:rPr>
              <a:t>az </a:t>
            </a:r>
            <a:r>
              <a:rPr lang="hu-HU" sz="2000" dirty="0" err="1">
                <a:latin typeface="Bookman Old Style" panose="02050604050505020204" pitchFamily="18" charset="0"/>
              </a:rPr>
              <a:t>IFAB-ot</a:t>
            </a:r>
            <a:r>
              <a:rPr lang="hu-HU" sz="2000" dirty="0">
                <a:latin typeface="Bookman Old Style" panose="02050604050505020204" pitchFamily="18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buFont typeface="Calibri" panose="020F050202020403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1904-ben 7 európai szövetség megalakítja a FIFA-t,</a:t>
            </a:r>
          </a:p>
          <a:p>
            <a:pPr algn="just">
              <a:lnSpc>
                <a:spcPct val="9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     </a:t>
            </a:r>
            <a:r>
              <a:rPr lang="hu-HU" sz="2000" dirty="0" smtClean="0">
                <a:latin typeface="Bookman Old Style" panose="02050604050505020204" pitchFamily="18" charset="0"/>
              </a:rPr>
              <a:t>a </a:t>
            </a:r>
            <a:r>
              <a:rPr lang="hu-HU" sz="2000" dirty="0">
                <a:latin typeface="Bookman Old Style" panose="02050604050505020204" pitchFamily="18" charset="0"/>
              </a:rPr>
              <a:t>brit szövetségek távol maradnak.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 Az 1908. és 1912. évi olimpiai játékok az </a:t>
            </a:r>
            <a:r>
              <a:rPr lang="hu-HU" sz="2000" dirty="0" err="1">
                <a:latin typeface="Bookman Old Style" panose="02050604050505020204" pitchFamily="18" charset="0"/>
              </a:rPr>
              <a:t>IFAB-ban</a:t>
            </a:r>
            <a:r>
              <a:rPr lang="hu-HU" sz="2000" dirty="0">
                <a:latin typeface="Bookman Old Style" panose="02050604050505020204" pitchFamily="18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     </a:t>
            </a:r>
            <a:r>
              <a:rPr lang="hu-HU" sz="2000" dirty="0" smtClean="0">
                <a:latin typeface="Bookman Old Style" panose="02050604050505020204" pitchFamily="18" charset="0"/>
              </a:rPr>
              <a:t>vezető </a:t>
            </a:r>
            <a:r>
              <a:rPr lang="hu-HU" sz="2000" dirty="0">
                <a:latin typeface="Bookman Old Style" panose="02050604050505020204" pitchFamily="18" charset="0"/>
              </a:rPr>
              <a:t>szerepet játszó angol szövetség (FA)  </a:t>
            </a:r>
          </a:p>
          <a:p>
            <a:pPr algn="just">
              <a:lnSpc>
                <a:spcPct val="9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     </a:t>
            </a:r>
            <a:r>
              <a:rPr lang="hu-HU" sz="2000" dirty="0" smtClean="0">
                <a:latin typeface="Bookman Old Style" panose="02050604050505020204" pitchFamily="18" charset="0"/>
              </a:rPr>
              <a:t>felügyeletével </a:t>
            </a:r>
            <a:r>
              <a:rPr lang="hu-HU" sz="2000" dirty="0">
                <a:latin typeface="Bookman Old Style" panose="02050604050505020204" pitchFamily="18" charset="0"/>
              </a:rPr>
              <a:t>kerültek megrendezésre.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1913-tól </a:t>
            </a:r>
            <a:r>
              <a:rPr lang="hu-HU" sz="2000" dirty="0">
                <a:latin typeface="Bookman Old Style" panose="02050604050505020204" pitchFamily="18" charset="0"/>
              </a:rPr>
              <a:t>a FIFA részt vesz az IFAB munkájában.</a:t>
            </a:r>
          </a:p>
        </p:txBody>
      </p:sp>
    </p:spTree>
    <p:extLst>
      <p:ext uri="{BB962C8B-B14F-4D97-AF65-F5344CB8AC3E}">
        <p14:creationId xmlns:p14="http://schemas.microsoft.com/office/powerpoint/2010/main" val="20608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Union des </a:t>
            </a:r>
            <a:r>
              <a:rPr lang="hu-HU" sz="2400" b="1" dirty="0" err="1">
                <a:latin typeface="Bookman Old Style" panose="02050604050505020204" pitchFamily="18" charset="0"/>
              </a:rPr>
              <a:t>Associations</a:t>
            </a:r>
            <a:r>
              <a:rPr lang="hu-HU" sz="2400" b="1" dirty="0">
                <a:latin typeface="Bookman Old Style" panose="02050604050505020204" pitchFamily="18" charset="0"/>
              </a:rPr>
              <a:t> </a:t>
            </a:r>
            <a:r>
              <a:rPr lang="hu-HU" sz="2400" b="1" dirty="0" err="1">
                <a:latin typeface="Bookman Old Style" panose="02050604050505020204" pitchFamily="18" charset="0"/>
              </a:rPr>
              <a:t>Européennes</a:t>
            </a:r>
            <a:r>
              <a:rPr lang="hu-HU" sz="2400" b="1" dirty="0">
                <a:latin typeface="Bookman Old Style" panose="02050604050505020204" pitchFamily="18" charset="0"/>
              </a:rPr>
              <a:t> de Football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147905" y="1690677"/>
            <a:ext cx="417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Bookman Old Style" panose="02050604050505020204" pitchFamily="18" charset="0"/>
              </a:rPr>
              <a:t>Történelmi visszatekintés</a:t>
            </a:r>
            <a:endParaRPr lang="hu-HU" sz="2000" b="1" dirty="0">
              <a:latin typeface="Bookman Old Style" panose="020506040505050202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0" y="2669185"/>
            <a:ext cx="1206817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1954. - Alapítás 30 tagszövetség részvételével (a FIFA tagok 40%-a tartozott az </a:t>
            </a:r>
            <a:r>
              <a:rPr lang="hu-HU" sz="2000" dirty="0" smtClean="0">
                <a:latin typeface="Bookman Old Style" panose="02050604050505020204" pitchFamily="18" charset="0"/>
              </a:rPr>
              <a:t>UEFA-hoz).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hu-HU" sz="2000" dirty="0">
                <a:latin typeface="Bookman Old Style" panose="02050604050505020204" pitchFamily="18" charset="0"/>
              </a:rPr>
              <a:t> 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 Cél: európai versenyek kiírása válogatott - és klubcsapatok részére.</a:t>
            </a:r>
          </a:p>
          <a:p>
            <a:pPr algn="just"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 1955. - Bajnokcsapatok Európa Kupája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 1958. </a:t>
            </a:r>
            <a:r>
              <a:rPr lang="hu-HU" sz="2000" dirty="0" smtClean="0">
                <a:latin typeface="Bookman Old Style" panose="02050604050505020204" pitchFamily="18" charset="0"/>
              </a:rPr>
              <a:t>– Európa-bajnokság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hu-HU" sz="2000" dirty="0">
                <a:latin typeface="Bookman Old Style" panose="02050604050505020204" pitchFamily="18" charset="0"/>
              </a:rPr>
              <a:t>  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 1990. – A tagszövetségek száma 36.</a:t>
            </a:r>
          </a:p>
          <a:p>
            <a:pPr algn="just"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2017. </a:t>
            </a:r>
            <a:r>
              <a:rPr lang="hu-HU" sz="2000" dirty="0">
                <a:latin typeface="Bookman Old Style" panose="02050604050505020204" pitchFamily="18" charset="0"/>
              </a:rPr>
              <a:t>– A tagszövetségek száma 55 (a FIFA tagok 25%-a tartozik az </a:t>
            </a:r>
            <a:r>
              <a:rPr lang="hu-HU" sz="2000" dirty="0" smtClean="0">
                <a:latin typeface="Bookman Old Style" panose="02050604050505020204" pitchFamily="18" charset="0"/>
              </a:rPr>
              <a:t>UEFA-hoz).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 Izrael és Kazahsztán is tagja az UEFA-nak, bár földrajzilag nem tartoznak Európához.</a:t>
            </a:r>
          </a:p>
          <a:p>
            <a:pPr marL="342900" indent="-342900" algn="just">
              <a:lnSpc>
                <a:spcPct val="90000"/>
              </a:lnSpc>
              <a:buFont typeface="Calibri" panose="020F050202020403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895" y="3582810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Union des </a:t>
            </a:r>
            <a:r>
              <a:rPr lang="hu-HU" sz="2400" b="1" dirty="0" err="1">
                <a:latin typeface="Bookman Old Style" panose="02050604050505020204" pitchFamily="18" charset="0"/>
              </a:rPr>
              <a:t>Associations</a:t>
            </a:r>
            <a:r>
              <a:rPr lang="hu-HU" sz="2400" b="1" dirty="0">
                <a:latin typeface="Bookman Old Style" panose="02050604050505020204" pitchFamily="18" charset="0"/>
              </a:rPr>
              <a:t> </a:t>
            </a:r>
            <a:r>
              <a:rPr lang="hu-HU" sz="2400" b="1" dirty="0" err="1">
                <a:latin typeface="Bookman Old Style" panose="02050604050505020204" pitchFamily="18" charset="0"/>
              </a:rPr>
              <a:t>Européennes</a:t>
            </a:r>
            <a:r>
              <a:rPr lang="hu-HU" sz="2400" b="1" dirty="0">
                <a:latin typeface="Bookman Old Style" panose="02050604050505020204" pitchFamily="18" charset="0"/>
              </a:rPr>
              <a:t> de Football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632885" y="1487918"/>
            <a:ext cx="5201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Bookman Old Style" panose="02050604050505020204" pitchFamily="18" charset="0"/>
              </a:rPr>
              <a:t>Az UEFA által rendezett események</a:t>
            </a:r>
            <a:endParaRPr lang="hu-HU" sz="2000" b="1" dirty="0">
              <a:latin typeface="Bookman Old Style" panose="020506040505050202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895" y="3582810"/>
            <a:ext cx="2362200" cy="1933575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3520" y="2538889"/>
            <a:ext cx="9096375" cy="42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SzPct val="95000"/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Felnőtt </a:t>
            </a:r>
            <a:r>
              <a:rPr lang="hu-HU" sz="2000" b="1" dirty="0" smtClean="0">
                <a:latin typeface="Bookman Old Style" panose="02050604050505020204" pitchFamily="18" charset="0"/>
              </a:rPr>
              <a:t>Európa-bajnokságok</a:t>
            </a:r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  <a:defRPr/>
            </a:pPr>
            <a:r>
              <a:rPr lang="hu-HU" sz="2000" u="none" dirty="0">
                <a:latin typeface="Bookman Old Style" panose="02050604050505020204" pitchFamily="18" charset="0"/>
              </a:rPr>
              <a:t>EURO – </a:t>
            </a:r>
            <a:r>
              <a:rPr lang="hu-HU" sz="2000" u="none" dirty="0" smtClean="0">
                <a:latin typeface="Bookman Old Style" panose="02050604050505020204" pitchFamily="18" charset="0"/>
              </a:rPr>
              <a:t>Európa-</a:t>
            </a:r>
            <a:r>
              <a:rPr lang="hu-HU" sz="2000" dirty="0">
                <a:latin typeface="Bookman Old Style" panose="02050604050505020204" pitchFamily="18" charset="0"/>
              </a:rPr>
              <a:t>b</a:t>
            </a:r>
            <a:r>
              <a:rPr lang="hu-HU" sz="2000" u="none" dirty="0" smtClean="0">
                <a:latin typeface="Bookman Old Style" panose="02050604050505020204" pitchFamily="18" charset="0"/>
              </a:rPr>
              <a:t>ajnokság</a:t>
            </a:r>
            <a:r>
              <a:rPr lang="hu-HU" sz="2000" u="none" dirty="0">
                <a:latin typeface="Bookman Old Style" panose="02050604050505020204" pitchFamily="18" charset="0"/>
              </a:rPr>
              <a:t>		</a:t>
            </a:r>
            <a:r>
              <a:rPr lang="hu-HU" sz="2000" u="none" dirty="0" smtClean="0">
                <a:latin typeface="Bookman Old Style" panose="02050604050505020204" pitchFamily="18" charset="0"/>
              </a:rPr>
              <a:t>          négyévenként</a:t>
            </a:r>
            <a:endParaRPr lang="hu-HU" sz="2000" u="none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  <a:defRPr/>
            </a:pPr>
            <a:r>
              <a:rPr lang="hu-HU" sz="2000" u="none" dirty="0">
                <a:latin typeface="Bookman Old Style" panose="02050604050505020204" pitchFamily="18" charset="0"/>
              </a:rPr>
              <a:t>UEFA </a:t>
            </a:r>
            <a:r>
              <a:rPr lang="hu-HU" sz="2000" dirty="0" err="1" smtClean="0">
                <a:latin typeface="Bookman Old Style" panose="02050604050505020204" pitchFamily="18" charset="0"/>
              </a:rPr>
              <a:t>f</a:t>
            </a:r>
            <a:r>
              <a:rPr lang="hu-HU" sz="2000" u="none" dirty="0" err="1" smtClean="0">
                <a:latin typeface="Bookman Old Style" panose="02050604050505020204" pitchFamily="18" charset="0"/>
              </a:rPr>
              <a:t>utsal</a:t>
            </a:r>
            <a:r>
              <a:rPr lang="hu-HU" sz="2000" u="none" dirty="0" smtClean="0">
                <a:latin typeface="Bookman Old Style" panose="02050604050505020204" pitchFamily="18" charset="0"/>
              </a:rPr>
              <a:t> Európa-bajnokság </a:t>
            </a:r>
            <a:r>
              <a:rPr lang="hu-HU" sz="2000" u="none" dirty="0">
                <a:latin typeface="Bookman Old Style" panose="02050604050505020204" pitchFamily="18" charset="0"/>
              </a:rPr>
              <a:t>		</a:t>
            </a:r>
            <a:r>
              <a:rPr lang="hu-HU" sz="2000" u="none" dirty="0" smtClean="0">
                <a:latin typeface="Bookman Old Style" panose="02050604050505020204" pitchFamily="18" charset="0"/>
              </a:rPr>
              <a:t>          kétévenként</a:t>
            </a:r>
            <a:endParaRPr lang="hu-HU" sz="2000" u="none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Női Európa-bajnokság</a:t>
            </a:r>
            <a:r>
              <a:rPr lang="hu-HU" sz="2000" u="none" dirty="0">
                <a:latin typeface="Bookman Old Style" panose="02050604050505020204" pitchFamily="18" charset="0"/>
              </a:rPr>
              <a:t>		</a:t>
            </a:r>
            <a:r>
              <a:rPr lang="hu-HU" sz="2000" u="none" dirty="0" smtClean="0">
                <a:latin typeface="Bookman Old Style" panose="02050604050505020204" pitchFamily="18" charset="0"/>
              </a:rPr>
              <a:t>                     négyévenként</a:t>
            </a:r>
            <a:endParaRPr lang="hu-HU" sz="2000" u="none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  <a:defRPr/>
            </a:pPr>
            <a:r>
              <a:rPr lang="hu-HU" sz="2000" u="none" dirty="0">
                <a:latin typeface="Bookman Old Style" panose="02050604050505020204" pitchFamily="18" charset="0"/>
              </a:rPr>
              <a:t>Régió </a:t>
            </a:r>
            <a:r>
              <a:rPr lang="hu-HU" sz="2000" u="none" dirty="0" smtClean="0">
                <a:latin typeface="Bookman Old Style" panose="02050604050505020204" pitchFamily="18" charset="0"/>
              </a:rPr>
              <a:t>Kupa</a:t>
            </a:r>
            <a:r>
              <a:rPr lang="hu-HU" sz="2000" dirty="0">
                <a:latin typeface="Bookman Old Style" panose="02050604050505020204" pitchFamily="18" charset="0"/>
              </a:rPr>
              <a:t> </a:t>
            </a:r>
            <a:r>
              <a:rPr lang="hu-HU" sz="2000" dirty="0" smtClean="0">
                <a:latin typeface="Bookman Old Style" panose="02050604050505020204" pitchFamily="18" charset="0"/>
              </a:rPr>
              <a:t>(</a:t>
            </a:r>
            <a:r>
              <a:rPr lang="hu-HU" sz="2000" u="none" dirty="0" smtClean="0">
                <a:latin typeface="Bookman Old Style" panose="02050604050505020204" pitchFamily="18" charset="0"/>
              </a:rPr>
              <a:t>amatőr válogatottak)</a:t>
            </a:r>
            <a:r>
              <a:rPr lang="hu-HU" sz="2000" u="none" dirty="0">
                <a:latin typeface="Bookman Old Style" panose="02050604050505020204" pitchFamily="18" charset="0"/>
              </a:rPr>
              <a:t>	</a:t>
            </a:r>
            <a:r>
              <a:rPr lang="hu-HU" sz="2000" u="none" dirty="0" smtClean="0">
                <a:latin typeface="Bookman Old Style" panose="02050604050505020204" pitchFamily="18" charset="0"/>
              </a:rPr>
              <a:t>                     kétévenként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SzPct val="95000"/>
              <a:defRPr/>
            </a:pPr>
            <a:endParaRPr lang="hu-HU" sz="2000" u="none" dirty="0">
              <a:latin typeface="Bookman Old Style" panose="02050604050505020204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hu-HU" sz="2000" b="1" dirty="0" smtClean="0">
                <a:latin typeface="Bookman Old Style" panose="02050604050505020204" pitchFamily="18" charset="0"/>
              </a:rPr>
              <a:t>Utánpótlás Európa-bajnokságok      </a:t>
            </a:r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  <a:defRPr/>
            </a:pPr>
            <a:r>
              <a:rPr lang="hu-HU" sz="2000" u="none" dirty="0" smtClean="0">
                <a:latin typeface="Bookman Old Style" panose="02050604050505020204" pitchFamily="18" charset="0"/>
              </a:rPr>
              <a:t>Férfi U21 Európa-bajnokság                              kétévenként</a:t>
            </a:r>
            <a:endParaRPr lang="hu-HU" sz="2000" u="none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  <a:defRPr/>
            </a:pPr>
            <a:r>
              <a:rPr lang="hu-HU" sz="2000" u="none" dirty="0" smtClean="0">
                <a:latin typeface="Bookman Old Style" panose="02050604050505020204" pitchFamily="18" charset="0"/>
              </a:rPr>
              <a:t>Férfi U19 Európa-bajnokság                              évenként</a:t>
            </a:r>
            <a:endParaRPr lang="hu-HU" sz="2000" u="none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  <a:defRPr/>
            </a:pPr>
            <a:r>
              <a:rPr lang="hu-HU" sz="2000" u="none" dirty="0">
                <a:latin typeface="Bookman Old Style" panose="02050604050505020204" pitchFamily="18" charset="0"/>
              </a:rPr>
              <a:t>Férfi </a:t>
            </a:r>
            <a:r>
              <a:rPr lang="hu-HU" sz="2000" u="none" dirty="0" smtClean="0">
                <a:latin typeface="Bookman Old Style" panose="02050604050505020204" pitchFamily="18" charset="0"/>
              </a:rPr>
              <a:t>U17 Európa-bajnokság                              évenként</a:t>
            </a:r>
            <a:endParaRPr lang="hu-HU" sz="2000" u="none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  <a:defRPr/>
            </a:pPr>
            <a:r>
              <a:rPr lang="hu-HU" sz="2000" u="none" dirty="0" smtClean="0">
                <a:latin typeface="Bookman Old Style" panose="02050604050505020204" pitchFamily="18" charset="0"/>
              </a:rPr>
              <a:t>Női U19 Európa-bajnokság                                évenként</a:t>
            </a:r>
          </a:p>
          <a:p>
            <a:pPr marL="342900" indent="-342900" algn="just">
              <a:spcBef>
                <a:spcPct val="20000"/>
              </a:spcBef>
              <a:buSzPct val="95000"/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Női U17 Európa-bajnokság                                évenként</a:t>
            </a:r>
          </a:p>
          <a:p>
            <a:pPr algn="just">
              <a:spcBef>
                <a:spcPct val="20000"/>
              </a:spcBef>
              <a:buSzPct val="95000"/>
              <a:defRPr/>
            </a:pPr>
            <a:endParaRPr lang="hu-HU" sz="2000" u="none" dirty="0">
              <a:latin typeface="Bookman Old Style" panose="02050604050505020204" pitchFamily="18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hu-HU" sz="1600" u="none" dirty="0"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5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Union des </a:t>
            </a:r>
            <a:r>
              <a:rPr lang="hu-HU" sz="2400" b="1" dirty="0" err="1">
                <a:latin typeface="Bookman Old Style" panose="02050604050505020204" pitchFamily="18" charset="0"/>
              </a:rPr>
              <a:t>Associations</a:t>
            </a:r>
            <a:r>
              <a:rPr lang="hu-HU" sz="2400" b="1" dirty="0">
                <a:latin typeface="Bookman Old Style" panose="02050604050505020204" pitchFamily="18" charset="0"/>
              </a:rPr>
              <a:t> </a:t>
            </a:r>
            <a:r>
              <a:rPr lang="hu-HU" sz="2400" b="1" dirty="0" err="1">
                <a:latin typeface="Bookman Old Style" panose="02050604050505020204" pitchFamily="18" charset="0"/>
              </a:rPr>
              <a:t>Européennes</a:t>
            </a:r>
            <a:r>
              <a:rPr lang="hu-HU" sz="2400" b="1" dirty="0">
                <a:latin typeface="Bookman Old Style" panose="02050604050505020204" pitchFamily="18" charset="0"/>
              </a:rPr>
              <a:t> de Football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052655" y="1456672"/>
            <a:ext cx="43624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latin typeface="Bookman Old Style" panose="02050604050505020204" pitchFamily="18" charset="0"/>
              </a:rPr>
              <a:t>Klubtornák</a:t>
            </a:r>
          </a:p>
          <a:p>
            <a:endParaRPr lang="hu-HU" sz="2000" b="1" dirty="0" smtClean="0"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UEFA </a:t>
            </a:r>
            <a:r>
              <a:rPr lang="hu-HU" sz="2000" dirty="0">
                <a:latin typeface="Bookman Old Style" panose="02050604050505020204" pitchFamily="18" charset="0"/>
              </a:rPr>
              <a:t>Női Bajnokok Ligája </a:t>
            </a:r>
          </a:p>
          <a:p>
            <a:pPr>
              <a:buFontTx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   UEFA </a:t>
            </a:r>
            <a:r>
              <a:rPr lang="hu-HU" sz="2000" dirty="0">
                <a:latin typeface="Bookman Old Style" panose="02050604050505020204" pitchFamily="18" charset="0"/>
              </a:rPr>
              <a:t>Férfi Bajnokok Ligája </a:t>
            </a:r>
          </a:p>
          <a:p>
            <a:pPr>
              <a:buFontTx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   UEFA </a:t>
            </a:r>
            <a:r>
              <a:rPr lang="hu-HU" sz="2000" dirty="0">
                <a:latin typeface="Bookman Old Style" panose="02050604050505020204" pitchFamily="18" charset="0"/>
              </a:rPr>
              <a:t>Férfi Európa-liga </a:t>
            </a:r>
          </a:p>
          <a:p>
            <a:pPr>
              <a:buFontTx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   UEFA </a:t>
            </a:r>
            <a:r>
              <a:rPr lang="hu-HU" sz="2000" dirty="0">
                <a:latin typeface="Bookman Old Style" panose="02050604050505020204" pitchFamily="18" charset="0"/>
              </a:rPr>
              <a:t>Férfi Szuper Kupa</a:t>
            </a:r>
          </a:p>
          <a:p>
            <a:endParaRPr lang="hu-HU" sz="2000" b="1" dirty="0">
              <a:latin typeface="Bookman Old Style" panose="02050604050505020204" pitchFamily="18" charset="0"/>
            </a:endParaRPr>
          </a:p>
        </p:txBody>
      </p:sp>
      <p:pic>
        <p:nvPicPr>
          <p:cNvPr id="10" name="Picture 2" descr="http://kep.index.hu/1/0/1744/17449/174495/17449564_6eee3e3e52cb52e196ace51f7d50f9b7_w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70" y="3395664"/>
            <a:ext cx="4752861" cy="31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nemzetisport.hu/data/cikk/2/57/26/55/cikk_2572655/lyon6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315" y="3393504"/>
            <a:ext cx="4714875" cy="317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>
                <a:latin typeface="Bookman Old Style" panose="02050604050505020204" pitchFamily="18" charset="0"/>
              </a:rPr>
              <a:t>Union des Associations Européennes de Football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87832" y="1351897"/>
            <a:ext cx="1055874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2000" b="1" dirty="0">
                <a:latin typeface="Bookman Old Style" panose="02050604050505020204" pitchFamily="18" charset="0"/>
              </a:rPr>
              <a:t>Végrehajtó Bizottság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hu-HU" sz="2000" b="1" i="1" dirty="0" smtClean="0">
              <a:latin typeface="Bookman Old Style" panose="020506040505050202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hu-HU" sz="2000" b="1" i="1" dirty="0">
              <a:latin typeface="Bookman Old Style" panose="020506040505050202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hu-HU" sz="2000" b="1" i="1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16 </a:t>
            </a:r>
            <a:r>
              <a:rPr lang="hu-HU" sz="2000" dirty="0">
                <a:latin typeface="Bookman Old Style" panose="02050604050505020204" pitchFamily="18" charset="0"/>
              </a:rPr>
              <a:t>tagú, mandátumuk 4 év (köztük </a:t>
            </a:r>
            <a:r>
              <a:rPr lang="hu-HU" sz="2000" dirty="0" smtClean="0">
                <a:latin typeface="Bookman Old Style" panose="02050604050505020204" pitchFamily="18" charset="0"/>
              </a:rPr>
              <a:t> Dr. Csányi </a:t>
            </a:r>
            <a:r>
              <a:rPr lang="hu-HU" sz="2000" dirty="0">
                <a:latin typeface="Bookman Old Style" panose="02050604050505020204" pitchFamily="18" charset="0"/>
              </a:rPr>
              <a:t>Sándorral).</a:t>
            </a: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Az </a:t>
            </a:r>
            <a:r>
              <a:rPr lang="hu-HU" sz="2000" dirty="0">
                <a:latin typeface="Bookman Old Style" panose="02050604050505020204" pitchFamily="18" charset="0"/>
              </a:rPr>
              <a:t>elnök és 7 tag az </a:t>
            </a:r>
            <a:r>
              <a:rPr lang="hu-HU" sz="2000" dirty="0" smtClean="0">
                <a:latin typeface="Bookman Old Style" panose="02050604050505020204" pitchFamily="18" charset="0"/>
              </a:rPr>
              <a:t>Európa-bajnokságot </a:t>
            </a:r>
            <a:r>
              <a:rPr lang="hu-HU" sz="2000" dirty="0">
                <a:latin typeface="Bookman Old Style" panose="02050604050505020204" pitchFamily="18" charset="0"/>
              </a:rPr>
              <a:t>megelőző, a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hu-HU" sz="2000" dirty="0">
                <a:latin typeface="Bookman Old Style" panose="02050604050505020204" pitchFamily="18" charset="0"/>
              </a:rPr>
              <a:t>    </a:t>
            </a:r>
            <a:r>
              <a:rPr lang="hu-HU" sz="2000" dirty="0" smtClean="0">
                <a:latin typeface="Bookman Old Style" panose="02050604050505020204" pitchFamily="18" charset="0"/>
              </a:rPr>
              <a:t>másik </a:t>
            </a:r>
            <a:r>
              <a:rPr lang="hu-HU" sz="2000" dirty="0">
                <a:latin typeface="Bookman Old Style" panose="02050604050505020204" pitchFamily="18" charset="0"/>
              </a:rPr>
              <a:t>8 tag az azt követő évben kerül megválasztásra (folyamatosság!).</a:t>
            </a: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Nemzeti </a:t>
            </a:r>
            <a:r>
              <a:rPr lang="hu-HU" sz="2000" dirty="0">
                <a:latin typeface="Bookman Old Style" panose="02050604050505020204" pitchFamily="18" charset="0"/>
              </a:rPr>
              <a:t>szövetségében pozícióval nem rendelkezező tag nem választható újra.</a:t>
            </a: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70 </a:t>
            </a:r>
            <a:r>
              <a:rPr lang="hu-HU" sz="2000" dirty="0">
                <a:latin typeface="Bookman Old Style" panose="02050604050505020204" pitchFamily="18" charset="0"/>
              </a:rPr>
              <a:t>évet betöltött személy nem választható.</a:t>
            </a: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A </a:t>
            </a:r>
            <a:r>
              <a:rPr lang="hu-HU" sz="2000" dirty="0">
                <a:latin typeface="Bookman Old Style" panose="02050604050505020204" pitchFamily="18" charset="0"/>
              </a:rPr>
              <a:t>tagok saját soraikból 5 alelnököt választanak.</a:t>
            </a: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Legfőbb </a:t>
            </a:r>
            <a:r>
              <a:rPr lang="hu-HU" sz="2000" dirty="0">
                <a:latin typeface="Bookman Old Style" panose="02050604050505020204" pitchFamily="18" charset="0"/>
              </a:rPr>
              <a:t>feladatai: politikai, stratégiai döntések hozatala, belső szervezet     </a:t>
            </a:r>
            <a:r>
              <a:rPr lang="hu-HU" sz="2000" dirty="0" smtClean="0">
                <a:latin typeface="Bookman Old Style" panose="02050604050505020204" pitchFamily="18" charset="0"/>
              </a:rPr>
              <a:t>  kialakítása</a:t>
            </a:r>
            <a:r>
              <a:rPr lang="hu-HU" sz="2000" dirty="0">
                <a:latin typeface="Bookman Old Style" panose="02050604050505020204" pitchFamily="18" charset="0"/>
              </a:rPr>
              <a:t>, módosítása.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8" name="Picture 2" descr="Képtalálat a következőre: „uefa executive committee members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68" y="4732633"/>
            <a:ext cx="3816424" cy="203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>
                <a:latin typeface="Bookman Old Style" panose="02050604050505020204" pitchFamily="18" charset="0"/>
              </a:rPr>
              <a:t>Union des Associations Européennes de Football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315224" y="1409047"/>
            <a:ext cx="983731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sz="2000" b="1" dirty="0">
                <a:latin typeface="Bookman Old Style" panose="02050604050505020204" pitchFamily="18" charset="0"/>
              </a:rPr>
              <a:t>Fegyelmi szervezet</a:t>
            </a:r>
          </a:p>
          <a:p>
            <a:pPr algn="just">
              <a:spcBef>
                <a:spcPct val="0"/>
              </a:spcBef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Fegyelmi </a:t>
            </a:r>
            <a:r>
              <a:rPr lang="hu-HU" sz="2000" dirty="0" smtClean="0">
                <a:latin typeface="Bookman Old Style" panose="02050604050505020204" pitchFamily="18" charset="0"/>
              </a:rPr>
              <a:t>Biztos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Első fok: Fegyelmi Testület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Másodfok: Fellebbviteli Testület</a:t>
            </a:r>
          </a:p>
          <a:p>
            <a:pPr algn="just">
              <a:spcBef>
                <a:spcPct val="0"/>
              </a:spcBef>
            </a:pPr>
            <a:r>
              <a:rPr lang="hu-HU" sz="2000" dirty="0">
                <a:latin typeface="Bookman Old Style" panose="02050604050505020204" pitchFamily="18" charset="0"/>
              </a:rPr>
              <a:t> </a:t>
            </a:r>
          </a:p>
          <a:p>
            <a:pPr algn="just">
              <a:spcBef>
                <a:spcPct val="0"/>
              </a:spcBef>
            </a:pPr>
            <a:r>
              <a:rPr lang="hu-HU" sz="2000" dirty="0">
                <a:latin typeface="Bookman Old Style" panose="02050604050505020204" pitchFamily="18" charset="0"/>
              </a:rPr>
              <a:t>A </a:t>
            </a:r>
            <a:r>
              <a:rPr lang="hu-HU" sz="2000" dirty="0" smtClean="0">
                <a:latin typeface="Bookman Old Style" panose="02050604050505020204" pitchFamily="18" charset="0"/>
              </a:rPr>
              <a:t>Fegyelmi Biztosokat</a:t>
            </a:r>
            <a:r>
              <a:rPr lang="hu-HU" sz="2000" dirty="0">
                <a:latin typeface="Bookman Old Style" panose="02050604050505020204" pitchFamily="18" charset="0"/>
              </a:rPr>
              <a:t>, a testületek tagjait a VB 4 éves időszakra nevezi ki. </a:t>
            </a:r>
          </a:p>
          <a:p>
            <a:pPr algn="just"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hu-HU" sz="2000" dirty="0">
                <a:latin typeface="Bookman Old Style" panose="02050604050505020204" pitchFamily="18" charset="0"/>
              </a:rPr>
              <a:t>Fellebbezhet: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döntésben </a:t>
            </a:r>
            <a:r>
              <a:rPr lang="hu-HU" sz="2000" dirty="0" smtClean="0">
                <a:latin typeface="Bookman Old Style" panose="02050604050505020204" pitchFamily="18" charset="0"/>
              </a:rPr>
              <a:t>elmarasztalt;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</a:t>
            </a:r>
            <a:r>
              <a:rPr lang="hu-HU" sz="2000" dirty="0" smtClean="0">
                <a:latin typeface="Bookman Old Style" panose="02050604050505020204" pitchFamily="18" charset="0"/>
              </a:rPr>
              <a:t>z UEFA elnök;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</a:t>
            </a:r>
            <a:r>
              <a:rPr lang="hu-HU" sz="2000" dirty="0" smtClean="0">
                <a:latin typeface="Bookman Old Style" panose="02050604050505020204" pitchFamily="18" charset="0"/>
              </a:rPr>
              <a:t>z UEFA főtitkár;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a Fegyelmi Biztos</a:t>
            </a:r>
            <a:r>
              <a:rPr lang="hu-HU" sz="2000" dirty="0">
                <a:latin typeface="Bookman Old Style" panose="02050604050505020204" pitchFamily="18" charset="0"/>
              </a:rPr>
              <a:t>.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hu-HU" sz="2000" b="1" i="1" dirty="0">
              <a:latin typeface="Bookman Old Style" panose="020506040505050202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hu-HU" sz="2000" b="1" i="1" dirty="0">
              <a:latin typeface="Bookman Old Style" panose="020506040505050202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>
                <a:latin typeface="Bookman Old Style" panose="02050604050505020204" pitchFamily="18" charset="0"/>
              </a:rPr>
              <a:t>Union des Associations Européennes de Football</a:t>
            </a: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315224" y="1409047"/>
            <a:ext cx="98373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hu-HU" sz="2000" b="1" i="1" dirty="0">
              <a:latin typeface="Bookman Old Style" panose="020506040505050202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hu-HU" sz="2000" b="1" i="1" dirty="0">
              <a:latin typeface="Bookman Old Style" panose="020506040505050202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061805" y="1409047"/>
            <a:ext cx="103441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sz="2000" b="1" dirty="0">
                <a:latin typeface="Bookman Old Style" panose="02050604050505020204" pitchFamily="18" charset="0"/>
              </a:rPr>
              <a:t>Szakértői bizottságok és munkacsoportok</a:t>
            </a:r>
          </a:p>
          <a:p>
            <a:pPr algn="just">
              <a:spcBef>
                <a:spcPct val="0"/>
              </a:spcBef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hu-HU" sz="2000" dirty="0">
                <a:latin typeface="Bookman Old Style" panose="02050604050505020204" pitchFamily="18" charset="0"/>
              </a:rPr>
              <a:t>A VB, az elnök vagy a főtitkár szükség szerint szakértői bizottságokat és munkacsoportokat állíthat fel </a:t>
            </a:r>
            <a:r>
              <a:rPr lang="hu-HU" sz="2000" dirty="0" smtClean="0">
                <a:latin typeface="Bookman Old Style" panose="02050604050505020204" pitchFamily="18" charset="0"/>
              </a:rPr>
              <a:t>bizonyos </a:t>
            </a:r>
            <a:r>
              <a:rPr lang="hu-HU" sz="2000" dirty="0">
                <a:latin typeface="Bookman Old Style" panose="02050604050505020204" pitchFamily="18" charset="0"/>
              </a:rPr>
              <a:t>feladatok ellátására, meghatározott </a:t>
            </a:r>
            <a:r>
              <a:rPr lang="hu-HU" sz="2000" dirty="0" smtClean="0">
                <a:latin typeface="Bookman Old Style" panose="02050604050505020204" pitchFamily="18" charset="0"/>
              </a:rPr>
              <a:t>időre. 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hu-HU" sz="2000" dirty="0">
                <a:latin typeface="Bookman Old Style" panose="02050604050505020204" pitchFamily="18" charset="0"/>
              </a:rPr>
              <a:t>A bizottságok közül néhány:  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E</a:t>
            </a:r>
            <a:r>
              <a:rPr lang="hu-HU" sz="2000" dirty="0" smtClean="0">
                <a:latin typeface="Bookman Old Style" panose="02050604050505020204" pitchFamily="18" charset="0"/>
              </a:rPr>
              <a:t>llenőrök </a:t>
            </a:r>
            <a:r>
              <a:rPr lang="hu-HU" sz="2000" dirty="0">
                <a:latin typeface="Bookman Old Style" panose="02050604050505020204" pitchFamily="18" charset="0"/>
              </a:rPr>
              <a:t>(mérkőzés, játékvezetői, dopping, stb.) 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I</a:t>
            </a:r>
            <a:r>
              <a:rPr lang="hu-HU" sz="2000" dirty="0" smtClean="0">
                <a:latin typeface="Bookman Old Style" panose="02050604050505020204" pitchFamily="18" charset="0"/>
              </a:rPr>
              <a:t>nstruktorok </a:t>
            </a:r>
            <a:r>
              <a:rPr lang="hu-HU" sz="2000" dirty="0">
                <a:latin typeface="Bookman Old Style" panose="02050604050505020204" pitchFamily="18" charset="0"/>
              </a:rPr>
              <a:t>(szakmai, játékvezetői, stb.)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H</a:t>
            </a:r>
            <a:r>
              <a:rPr lang="hu-HU" sz="2000" dirty="0" smtClean="0">
                <a:latin typeface="Bookman Old Style" panose="02050604050505020204" pitchFamily="18" charset="0"/>
              </a:rPr>
              <a:t>elyszínigazgatók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S</a:t>
            </a:r>
            <a:r>
              <a:rPr lang="hu-HU" sz="2000" dirty="0" smtClean="0">
                <a:latin typeface="Bookman Old Style" panose="02050604050505020204" pitchFamily="18" charset="0"/>
              </a:rPr>
              <a:t>ajtófőnökök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</a:rPr>
              <a:t>Jira</a:t>
            </a:r>
            <a:r>
              <a:rPr lang="hu-HU" sz="2000" dirty="0">
                <a:latin typeface="Bookman Old Style" panose="02050604050505020204" pitchFamily="18" charset="0"/>
              </a:rPr>
              <a:t> Panel (edzőképzés)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</a:t>
            </a:r>
            <a:r>
              <a:rPr lang="hu-HU" sz="2000" dirty="0" smtClean="0">
                <a:latin typeface="Bookman Old Style" panose="02050604050505020204" pitchFamily="18" charset="0"/>
              </a:rPr>
              <a:t>nti-dopping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</a:rPr>
              <a:t>Grassroots</a:t>
            </a:r>
            <a:r>
              <a:rPr lang="hu-HU" sz="2000" dirty="0">
                <a:latin typeface="Bookman Old Style" panose="02050604050505020204" pitchFamily="18" charset="0"/>
              </a:rPr>
              <a:t> Panel (amatőr futball)</a:t>
            </a:r>
          </a:p>
        </p:txBody>
      </p:sp>
    </p:spTree>
    <p:extLst>
      <p:ext uri="{BB962C8B-B14F-4D97-AF65-F5344CB8AC3E}">
        <p14:creationId xmlns:p14="http://schemas.microsoft.com/office/powerpoint/2010/main" val="40320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Union des </a:t>
            </a:r>
            <a:r>
              <a:rPr lang="hu-HU" sz="2400" b="1" dirty="0" err="1">
                <a:latin typeface="Bookman Old Style" panose="02050604050505020204" pitchFamily="18" charset="0"/>
              </a:rPr>
              <a:t>Associations</a:t>
            </a:r>
            <a:r>
              <a:rPr lang="hu-HU" sz="2400" b="1" dirty="0">
                <a:latin typeface="Bookman Old Style" panose="02050604050505020204" pitchFamily="18" charset="0"/>
              </a:rPr>
              <a:t> </a:t>
            </a:r>
            <a:r>
              <a:rPr lang="hu-HU" sz="2400" b="1" dirty="0" err="1">
                <a:latin typeface="Bookman Old Style" panose="02050604050505020204" pitchFamily="18" charset="0"/>
              </a:rPr>
              <a:t>Européennes</a:t>
            </a:r>
            <a:r>
              <a:rPr lang="hu-HU" sz="2400" b="1" dirty="0">
                <a:latin typeface="Bookman Old Style" panose="02050604050505020204" pitchFamily="18" charset="0"/>
              </a:rPr>
              <a:t> de Football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525149" y="1504297"/>
            <a:ext cx="34174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sz="2000" b="1" dirty="0" smtClean="0">
                <a:latin typeface="Bookman Old Style" panose="02050604050505020204" pitchFamily="18" charset="0"/>
              </a:rPr>
              <a:t>UEFA </a:t>
            </a:r>
            <a:r>
              <a:rPr lang="hu-HU" sz="2000" b="1" dirty="0" err="1" smtClean="0">
                <a:latin typeface="Bookman Old Style" panose="02050604050505020204" pitchFamily="18" charset="0"/>
              </a:rPr>
              <a:t>Grassroots</a:t>
            </a:r>
            <a:r>
              <a:rPr lang="hu-HU" sz="2000" b="1" dirty="0" smtClean="0">
                <a:latin typeface="Bookman Old Style" panose="02050604050505020204" pitchFamily="18" charset="0"/>
              </a:rPr>
              <a:t> Panel</a:t>
            </a:r>
          </a:p>
          <a:p>
            <a:pPr algn="just"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944" y="2178720"/>
            <a:ext cx="7819871" cy="441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Union des </a:t>
            </a:r>
            <a:r>
              <a:rPr lang="hu-HU" sz="2400" b="1" dirty="0" err="1">
                <a:latin typeface="Bookman Old Style" panose="02050604050505020204" pitchFamily="18" charset="0"/>
              </a:rPr>
              <a:t>Associations</a:t>
            </a:r>
            <a:r>
              <a:rPr lang="hu-HU" sz="2400" b="1" dirty="0">
                <a:latin typeface="Bookman Old Style" panose="02050604050505020204" pitchFamily="18" charset="0"/>
              </a:rPr>
              <a:t> </a:t>
            </a:r>
            <a:r>
              <a:rPr lang="hu-HU" sz="2400" b="1" dirty="0" err="1">
                <a:latin typeface="Bookman Old Style" panose="02050604050505020204" pitchFamily="18" charset="0"/>
              </a:rPr>
              <a:t>Européennes</a:t>
            </a:r>
            <a:r>
              <a:rPr lang="hu-HU" sz="2400" b="1" dirty="0">
                <a:latin typeface="Bookman Old Style" panose="02050604050505020204" pitchFamily="18" charset="0"/>
              </a:rPr>
              <a:t> de Football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37908" y="1237166"/>
            <a:ext cx="117919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endParaRPr lang="hu-HU" sz="2000" i="1" dirty="0">
              <a:latin typeface="Bookman Old Style" panose="020506040505050202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hu-HU" sz="2000" b="1" dirty="0" smtClean="0">
                <a:latin typeface="Bookman Old Style" panose="02050604050505020204" pitchFamily="18" charset="0"/>
              </a:rPr>
              <a:t>Szabályzatok</a:t>
            </a:r>
          </a:p>
          <a:p>
            <a:pPr algn="just"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Versenyszabályzatok: valamennyi versenyre külön szabályzat, a FIFA versenyszabályoknál ismertetett tartalommal.</a:t>
            </a:r>
          </a:p>
          <a:p>
            <a:pPr algn="just"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Pályázati szabályzatok: UEFA versenyek döntőinek helyszíneire meghatározott feltételek.</a:t>
            </a:r>
          </a:p>
          <a:p>
            <a:pPr algn="ctr">
              <a:spcBef>
                <a:spcPct val="0"/>
              </a:spcBef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8" name="Picture 8" descr="Kapcsolódó k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74" y="4256059"/>
            <a:ext cx="3469255" cy="260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Képtalálat a következőre: „uefa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707" y="4256058"/>
            <a:ext cx="1981087" cy="260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9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Union des </a:t>
            </a:r>
            <a:r>
              <a:rPr lang="hu-HU" sz="2400" b="1" dirty="0" err="1">
                <a:latin typeface="Bookman Old Style" panose="02050604050505020204" pitchFamily="18" charset="0"/>
              </a:rPr>
              <a:t>Associations</a:t>
            </a:r>
            <a:r>
              <a:rPr lang="hu-HU" sz="2400" b="1" dirty="0">
                <a:latin typeface="Bookman Old Style" panose="02050604050505020204" pitchFamily="18" charset="0"/>
              </a:rPr>
              <a:t> </a:t>
            </a:r>
            <a:r>
              <a:rPr lang="hu-HU" sz="2400" b="1" dirty="0" err="1">
                <a:latin typeface="Bookman Old Style" panose="02050604050505020204" pitchFamily="18" charset="0"/>
              </a:rPr>
              <a:t>Européennes</a:t>
            </a:r>
            <a:r>
              <a:rPr lang="hu-HU" sz="2400" b="1" dirty="0">
                <a:latin typeface="Bookman Old Style" panose="02050604050505020204" pitchFamily="18" charset="0"/>
              </a:rPr>
              <a:t> de Football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18858" y="1846766"/>
            <a:ext cx="1102541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2000" b="1" dirty="0" smtClean="0">
                <a:latin typeface="Bookman Old Style" panose="02050604050505020204" pitchFamily="18" charset="0"/>
              </a:rPr>
              <a:t>Konvenciók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hu-HU" sz="2000" b="1" dirty="0" smtClean="0">
                <a:latin typeface="Bookman Old Style" panose="02050604050505020204" pitchFamily="18" charset="0"/>
              </a:rPr>
              <a:t>UEFA </a:t>
            </a:r>
            <a:r>
              <a:rPr lang="hu-HU" sz="2000" b="1" dirty="0">
                <a:latin typeface="Bookman Old Style" panose="02050604050505020204" pitchFamily="18" charset="0"/>
              </a:rPr>
              <a:t>edzőképzési konvenció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hu-HU" sz="2000" dirty="0">
                <a:latin typeface="Bookman Old Style" panose="02050604050505020204" pitchFamily="18" charset="0"/>
              </a:rPr>
              <a:t>1995-ben az UEFA meghirdette edzőképzési rendszerét.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Valamennyi európai tagszövetség deklarálta szándékát a csatlakozásra.</a:t>
            </a: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teljes körű csatlakozás feltétele a három képzési szint akkreditálása az UEFA által.</a:t>
            </a: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Céljai: - a labdarúgás szakmai minőségének </a:t>
            </a:r>
            <a:r>
              <a:rPr lang="hu-HU" sz="2000" dirty="0" smtClean="0">
                <a:latin typeface="Bookman Old Style" panose="02050604050505020204" pitchFamily="18" charset="0"/>
              </a:rPr>
              <a:t>emelése;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hu-HU" sz="2000" dirty="0">
                <a:latin typeface="Bookman Old Style" panose="02050604050505020204" pitchFamily="18" charset="0"/>
              </a:rPr>
              <a:t>	  </a:t>
            </a:r>
            <a:r>
              <a:rPr lang="hu-HU" sz="2000" dirty="0" smtClean="0">
                <a:latin typeface="Bookman Old Style" panose="02050604050505020204" pitchFamily="18" charset="0"/>
              </a:rPr>
              <a:t> - </a:t>
            </a:r>
            <a:r>
              <a:rPr lang="hu-HU" sz="2000" dirty="0">
                <a:latin typeface="Bookman Old Style" panose="02050604050505020204" pitchFamily="18" charset="0"/>
              </a:rPr>
              <a:t>a szövetségek szakmai függetlenségének és felelősségének </a:t>
            </a:r>
            <a:r>
              <a:rPr lang="hu-HU" sz="2000" dirty="0" smtClean="0">
                <a:latin typeface="Bookman Old Style" panose="02050604050505020204" pitchFamily="18" charset="0"/>
              </a:rPr>
              <a:t>biztosítása;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hu-HU" sz="2000" dirty="0">
                <a:latin typeface="Bookman Old Style" panose="02050604050505020204" pitchFamily="18" charset="0"/>
              </a:rPr>
              <a:t>	  </a:t>
            </a:r>
            <a:r>
              <a:rPr lang="hu-HU" sz="2000" dirty="0" smtClean="0">
                <a:latin typeface="Bookman Old Style" panose="02050604050505020204" pitchFamily="18" charset="0"/>
              </a:rPr>
              <a:t> - </a:t>
            </a:r>
            <a:r>
              <a:rPr lang="hu-HU" sz="2000" dirty="0">
                <a:latin typeface="Bookman Old Style" panose="02050604050505020204" pitchFamily="18" charset="0"/>
              </a:rPr>
              <a:t>európai diploma </a:t>
            </a:r>
            <a:r>
              <a:rPr lang="hu-HU" sz="2000" dirty="0" smtClean="0">
                <a:latin typeface="Bookman Old Style" panose="02050604050505020204" pitchFamily="18" charset="0"/>
              </a:rPr>
              <a:t>kiadása.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Fontos előírás a színvonal megőrzése, a minőség folyamatos </a:t>
            </a:r>
            <a:r>
              <a:rPr lang="hu-HU" sz="2000" dirty="0" smtClean="0">
                <a:latin typeface="Bookman Old Style" panose="02050604050505020204" pitchFamily="18" charset="0"/>
              </a:rPr>
              <a:t>biztosítása </a:t>
            </a:r>
            <a:r>
              <a:rPr lang="hu-HU" sz="2000" dirty="0">
                <a:latin typeface="Bookman Old Style" panose="02050604050505020204" pitchFamily="18" charset="0"/>
              </a:rPr>
              <a:t>az UEFA ellenőrzési rendszerén keresztül.</a:t>
            </a:r>
          </a:p>
          <a:p>
            <a:pPr algn="ctr">
              <a:spcBef>
                <a:spcPct val="0"/>
              </a:spcBef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Union des </a:t>
            </a:r>
            <a:r>
              <a:rPr lang="hu-HU" sz="2400" b="1" dirty="0" err="1">
                <a:latin typeface="Bookman Old Style" panose="02050604050505020204" pitchFamily="18" charset="0"/>
              </a:rPr>
              <a:t>Associations</a:t>
            </a:r>
            <a:r>
              <a:rPr lang="hu-HU" sz="2400" b="1" dirty="0">
                <a:latin typeface="Bookman Old Style" panose="02050604050505020204" pitchFamily="18" charset="0"/>
              </a:rPr>
              <a:t> </a:t>
            </a:r>
            <a:r>
              <a:rPr lang="hu-HU" sz="2400" b="1" dirty="0" err="1">
                <a:latin typeface="Bookman Old Style" panose="02050604050505020204" pitchFamily="18" charset="0"/>
              </a:rPr>
              <a:t>Européennes</a:t>
            </a:r>
            <a:r>
              <a:rPr lang="hu-HU" sz="2400" b="1" dirty="0">
                <a:latin typeface="Bookman Old Style" panose="02050604050505020204" pitchFamily="18" charset="0"/>
              </a:rPr>
              <a:t> de Football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18858" y="1846766"/>
            <a:ext cx="1102541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2000" b="1" dirty="0" smtClean="0">
                <a:latin typeface="Bookman Old Style" panose="02050604050505020204" pitchFamily="18" charset="0"/>
              </a:rPr>
              <a:t>Konvenciók 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hu-HU" sz="2000" b="1" dirty="0">
                <a:latin typeface="Bookman Old Style" panose="02050604050505020204" pitchFamily="18" charset="0"/>
              </a:rPr>
              <a:t>UEFA játékvezetői konvenció 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hu-HU" sz="2000" dirty="0">
                <a:latin typeface="Bookman Old Style" panose="02050604050505020204" pitchFamily="18" charset="0"/>
              </a:rPr>
              <a:t>A csatlakozás másik feltétele olyan szervezet kialakítása, amely egyedül felelős a játékvezetésért, és teljesen független ligáktól, kluboktól, </a:t>
            </a:r>
            <a:r>
              <a:rPr lang="hu-HU" sz="2000" dirty="0" smtClean="0">
                <a:latin typeface="Bookman Old Style" panose="02050604050505020204" pitchFamily="18" charset="0"/>
              </a:rPr>
              <a:t>kormánytól </a:t>
            </a:r>
            <a:r>
              <a:rPr lang="hu-HU" sz="2000" dirty="0">
                <a:latin typeface="Bookman Old Style" panose="02050604050505020204" pitchFamily="18" charset="0"/>
              </a:rPr>
              <a:t>és amelyet szakemberek irányítanak. A szervezet kizárólag nemzeti szövetségének tartozik beszámolni.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hu-HU" sz="2000" dirty="0">
                <a:latin typeface="Bookman Old Style" panose="02050604050505020204" pitchFamily="18" charset="0"/>
              </a:rPr>
              <a:t>A szervezet a Játékvezetői Bizottságból és Adminisztrációból áll.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hu-HU" sz="2000" b="1" dirty="0">
                <a:latin typeface="Bookman Old Style" panose="02050604050505020204" pitchFamily="18" charset="0"/>
              </a:rPr>
              <a:t>Feladatai: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játékvezetők </a:t>
            </a:r>
            <a:r>
              <a:rPr lang="hu-HU" sz="2000" dirty="0" smtClean="0">
                <a:latin typeface="Bookman Old Style" panose="02050604050505020204" pitchFamily="18" charset="0"/>
              </a:rPr>
              <a:t>kijelölése;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ellenőrzés, </a:t>
            </a:r>
            <a:r>
              <a:rPr lang="hu-HU" sz="2000" dirty="0" smtClean="0">
                <a:latin typeface="Bookman Old Style" panose="02050604050505020204" pitchFamily="18" charset="0"/>
              </a:rPr>
              <a:t>minősítés;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osztályozás, ranglista </a:t>
            </a:r>
            <a:r>
              <a:rPr lang="hu-HU" sz="2000" dirty="0" smtClean="0">
                <a:latin typeface="Bookman Old Style" panose="02050604050505020204" pitchFamily="18" charset="0"/>
              </a:rPr>
              <a:t>készítés;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osztályba </a:t>
            </a:r>
            <a:r>
              <a:rPr lang="hu-HU" sz="2000" dirty="0" smtClean="0">
                <a:latin typeface="Bookman Old Style" panose="02050604050505020204" pitchFamily="18" charset="0"/>
              </a:rPr>
              <a:t>sorolás;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képzési program szervezése játékvezetők, ellenőrök és instruktorok </a:t>
            </a:r>
            <a:r>
              <a:rPr lang="hu-HU" sz="2000" dirty="0" smtClean="0">
                <a:latin typeface="Bookman Old Style" panose="02050604050505020204" pitchFamily="18" charset="0"/>
              </a:rPr>
              <a:t>részére.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ctr">
              <a:spcBef>
                <a:spcPct val="0"/>
              </a:spcBef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The International Football </a:t>
            </a:r>
            <a:r>
              <a:rPr lang="hu-HU" sz="2400" b="1" dirty="0" err="1">
                <a:latin typeface="Bookman Old Style" panose="02050604050505020204" pitchFamily="18" charset="0"/>
              </a:rPr>
              <a:t>Association</a:t>
            </a:r>
            <a:r>
              <a:rPr lang="hu-HU" sz="2400" b="1" dirty="0" smtClean="0">
                <a:latin typeface="Bookman Old Style" panose="02050604050505020204" pitchFamily="18" charset="0"/>
              </a:rPr>
              <a:t> </a:t>
            </a:r>
            <a:r>
              <a:rPr lang="hu-HU" sz="2400" b="1" dirty="0" err="1" smtClean="0">
                <a:latin typeface="Bookman Old Style" panose="02050604050505020204" pitchFamily="18" charset="0"/>
              </a:rPr>
              <a:t>Board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185880" y="1771915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2000" b="1" dirty="0" smtClean="0">
                <a:latin typeface="Bookman Old Style" panose="02050604050505020204" pitchFamily="18" charset="0"/>
              </a:rPr>
              <a:t>Feladatai</a:t>
            </a:r>
            <a:endParaRPr lang="hu-HU" sz="2000" b="1" dirty="0">
              <a:latin typeface="Bookman Old Style" panose="02050604050505020204" pitchFamily="18" charset="0"/>
            </a:endParaRPr>
          </a:p>
          <a:p>
            <a:pPr algn="just">
              <a:lnSpc>
                <a:spcPct val="90000"/>
              </a:lnSpc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Az IFAB az egyetlen testülete a világ labdarúgásának, amely a játékszabályok tekintetében teljes mértékben monopol helyzetben van. Tevékenysége létfontosságú a szövetségi keretek között szervezett labdarúgás egyetemlegességének biztosításában.</a:t>
            </a:r>
          </a:p>
          <a:p>
            <a:pPr algn="just">
              <a:lnSpc>
                <a:spcPct val="90000"/>
              </a:lnSpc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Őrködik a játékszabályok felett, módosítási javaslatokat tanulmányoz, döntések előtt a javaslatokat kipróbálásra bocsátja, és </a:t>
            </a:r>
            <a:r>
              <a:rPr lang="hu-HU" sz="2000" dirty="0" smtClean="0">
                <a:latin typeface="Bookman Old Style" panose="02050604050505020204" pitchFamily="18" charset="0"/>
              </a:rPr>
              <a:t>végül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dönt </a:t>
            </a:r>
            <a:r>
              <a:rPr lang="hu-HU" sz="2000" dirty="0">
                <a:latin typeface="Bookman Old Style" panose="02050604050505020204" pitchFamily="18" charset="0"/>
              </a:rPr>
              <a:t>a játékszabályok módosításáról.</a:t>
            </a:r>
          </a:p>
          <a:p>
            <a:pPr algn="just">
              <a:lnSpc>
                <a:spcPct val="90000"/>
              </a:lnSpc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labdarúgás általános kérdéseit is tanulmányozza.</a:t>
            </a:r>
          </a:p>
        </p:txBody>
      </p:sp>
    </p:spTree>
    <p:extLst>
      <p:ext uri="{BB962C8B-B14F-4D97-AF65-F5344CB8AC3E}">
        <p14:creationId xmlns:p14="http://schemas.microsoft.com/office/powerpoint/2010/main" val="11382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 flipV="1">
            <a:off x="1581150" y="1947144"/>
            <a:ext cx="2844800" cy="947588"/>
          </a:xfrm>
          <a:prstGeom prst="flowChartExtract">
            <a:avLst/>
          </a:prstGeom>
          <a:noFill/>
          <a:ln w="19050" algn="ctr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lIns="91407" tIns="45705" rIns="91407" bIns="45705" anchor="ctr"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  <a:buSzPct val="120000"/>
              <a:tabLst>
                <a:tab pos="1162050" algn="l"/>
              </a:tabLst>
            </a:pPr>
            <a:endParaRPr lang="en-US" sz="2500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 flipV="1">
            <a:off x="4592638" y="1947144"/>
            <a:ext cx="2844800" cy="947588"/>
          </a:xfrm>
          <a:prstGeom prst="flowChartExtract">
            <a:avLst/>
          </a:prstGeom>
          <a:noFill/>
          <a:ln w="19050" algn="ctr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lIns="91407" tIns="45705" rIns="91407" bIns="45705" anchor="ctr"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  <a:buSzPct val="120000"/>
              <a:tabLst>
                <a:tab pos="1162050" algn="l"/>
              </a:tabLst>
            </a:pPr>
            <a:endParaRPr lang="en-US" sz="2500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 flipV="1">
            <a:off x="7751763" y="1947144"/>
            <a:ext cx="2844800" cy="947588"/>
          </a:xfrm>
          <a:prstGeom prst="flowChartExtract">
            <a:avLst/>
          </a:prstGeom>
          <a:noFill/>
          <a:ln w="19050" algn="ctr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lIns="91407" tIns="45705" rIns="91407" bIns="45705" anchor="ctr"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  <a:buSzPct val="120000"/>
              <a:tabLst>
                <a:tab pos="1162050" algn="l"/>
              </a:tabLst>
            </a:pPr>
            <a:endParaRPr lang="en-US" sz="250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H="1">
            <a:off x="6600826" y="4043363"/>
            <a:ext cx="1439863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>
            <a:off x="6013451" y="3467100"/>
            <a:ext cx="4763" cy="268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>
            <a:off x="6013451" y="4294189"/>
            <a:ext cx="4763" cy="268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6013451" y="5033964"/>
            <a:ext cx="3175" cy="395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5546725" y="5383095"/>
            <a:ext cx="259766" cy="519351"/>
          </a:xfrm>
          <a:prstGeom prst="ellipse">
            <a:avLst/>
          </a:prstGeom>
          <a:solidFill>
            <a:srgbClr val="FFFFFF"/>
          </a:solidFill>
          <a:ln w="19050" algn="ctr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5546725" y="4582995"/>
            <a:ext cx="259766" cy="519351"/>
          </a:xfrm>
          <a:prstGeom prst="ellipse">
            <a:avLst/>
          </a:prstGeom>
          <a:noFill/>
          <a:ln w="19050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5546725" y="3757495"/>
            <a:ext cx="259766" cy="519351"/>
          </a:xfrm>
          <a:prstGeom prst="ellipse">
            <a:avLst/>
          </a:prstGeom>
          <a:noFill/>
          <a:ln w="19050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5546725" y="2954220"/>
            <a:ext cx="259766" cy="519351"/>
          </a:xfrm>
          <a:prstGeom prst="ellipse">
            <a:avLst/>
          </a:prstGeom>
          <a:noFill/>
          <a:ln w="19050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691188" y="3035301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07" tIns="45705" rIns="91407" bIns="45705">
            <a:spAutoFit/>
          </a:bodyPr>
          <a:lstStyle>
            <a:lvl1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SzPct val="120000"/>
            </a:pPr>
            <a:r>
              <a:rPr lang="en-GB" sz="1500" b="1" dirty="0">
                <a:solidFill>
                  <a:srgbClr val="000066"/>
                </a:solidFill>
                <a:latin typeface="Bookman Old Style" panose="02050604050505020204" pitchFamily="18" charset="0"/>
              </a:rPr>
              <a:t>Pro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691188" y="3867151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07" tIns="45705" rIns="91407" bIns="45705">
            <a:spAutoFit/>
          </a:bodyPr>
          <a:lstStyle>
            <a:lvl1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SzPct val="120000"/>
            </a:pPr>
            <a:r>
              <a:rPr lang="en-GB" sz="1500" b="1" dirty="0">
                <a:solidFill>
                  <a:srgbClr val="000066"/>
                </a:solidFill>
                <a:latin typeface="Bookman Old Style" panose="02050604050505020204" pitchFamily="18" charset="0"/>
              </a:rPr>
              <a:t>A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691188" y="4683126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07" tIns="45705" rIns="91407" bIns="45705">
            <a:spAutoFit/>
          </a:bodyPr>
          <a:lstStyle>
            <a:lvl1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SzPct val="120000"/>
            </a:pPr>
            <a:r>
              <a:rPr lang="en-GB" sz="1500" b="1" dirty="0">
                <a:solidFill>
                  <a:srgbClr val="000066"/>
                </a:solidFill>
                <a:latin typeface="Bookman Old Style" panose="02050604050505020204" pitchFamily="18" charset="0"/>
              </a:rPr>
              <a:t>B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691188" y="5473701"/>
            <a:ext cx="6477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07" tIns="45705" rIns="91407" bIns="45705">
            <a:spAutoFit/>
          </a:bodyPr>
          <a:lstStyle>
            <a:lvl1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SzPct val="120000"/>
            </a:pPr>
            <a:r>
              <a:rPr lang="en-GB" sz="1500" b="1" dirty="0">
                <a:solidFill>
                  <a:srgbClr val="000066"/>
                </a:solidFill>
                <a:latin typeface="Bookman Old Style" panose="02050604050505020204" pitchFamily="18" charset="0"/>
              </a:rPr>
              <a:t>C</a:t>
            </a: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>
            <a:off x="1774826" y="5235575"/>
            <a:ext cx="8569325" cy="0"/>
          </a:xfrm>
          <a:prstGeom prst="line">
            <a:avLst/>
          </a:prstGeom>
          <a:noFill/>
          <a:ln w="19050">
            <a:solidFill>
              <a:srgbClr val="00006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2247900" y="1922941"/>
            <a:ext cx="1511300" cy="70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07" tIns="45705" rIns="91407" bIns="45705">
            <a:spAutoFit/>
          </a:bodyPr>
          <a:lstStyle>
            <a:lvl1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chemeClr val="bg1"/>
              </a:buClr>
              <a:buSzPct val="120000"/>
            </a:pPr>
            <a:r>
              <a:rPr lang="hu-HU" sz="2000" b="1" dirty="0" err="1">
                <a:solidFill>
                  <a:srgbClr val="000066"/>
                </a:solidFill>
                <a:latin typeface="Bookman Old Style" panose="02050604050505020204" pitchFamily="18" charset="0"/>
              </a:rPr>
              <a:t>S</a:t>
            </a:r>
            <a:r>
              <a:rPr lang="en-GB" sz="2000" b="1" dirty="0">
                <a:solidFill>
                  <a:srgbClr val="000066"/>
                </a:solidFill>
                <a:latin typeface="Bookman Old Style" panose="02050604050505020204" pitchFamily="18" charset="0"/>
              </a:rPr>
              <a:t>p</a:t>
            </a:r>
            <a:r>
              <a:rPr lang="hu-HU" sz="2000" b="1" dirty="0" err="1">
                <a:solidFill>
                  <a:srgbClr val="000066"/>
                </a:solidFill>
                <a:latin typeface="Bookman Old Style" panose="02050604050505020204" pitchFamily="18" charset="0"/>
              </a:rPr>
              <a:t>eciális</a:t>
            </a:r>
            <a:r>
              <a:rPr lang="hu-HU" sz="2000" b="1" dirty="0">
                <a:solidFill>
                  <a:srgbClr val="000066"/>
                </a:solidFill>
                <a:latin typeface="Bookman Old Style" panose="02050604050505020204" pitchFamily="18" charset="0"/>
              </a:rPr>
              <a:t> képzés</a:t>
            </a:r>
            <a:endParaRPr lang="en-GB" sz="2000" b="1" dirty="0">
              <a:solidFill>
                <a:srgbClr val="00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5050669" y="1955818"/>
            <a:ext cx="1925563" cy="40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07" tIns="45705" rIns="91407" bIns="45705">
            <a:spAutoFit/>
          </a:bodyPr>
          <a:lstStyle>
            <a:lvl1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chemeClr val="bg1"/>
              </a:buClr>
              <a:buSzPct val="120000"/>
            </a:pPr>
            <a:r>
              <a:rPr lang="hu-HU" sz="2000" b="1" dirty="0">
                <a:solidFill>
                  <a:srgbClr val="000066"/>
                </a:solidFill>
                <a:latin typeface="Bookman Old Style" panose="02050604050505020204" pitchFamily="18" charset="0"/>
              </a:rPr>
              <a:t>Alapprogram</a:t>
            </a:r>
            <a:endParaRPr lang="en-GB" sz="2000" b="1" dirty="0">
              <a:solidFill>
                <a:srgbClr val="00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8418512" y="1962938"/>
            <a:ext cx="1511300" cy="70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07" tIns="45705" rIns="91407" bIns="45705">
            <a:spAutoFit/>
          </a:bodyPr>
          <a:lstStyle>
            <a:lvl1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chemeClr val="bg1"/>
              </a:buClr>
              <a:buSzPct val="120000"/>
            </a:pPr>
            <a:r>
              <a:rPr lang="hu-HU" sz="2000" b="1" dirty="0" err="1">
                <a:solidFill>
                  <a:srgbClr val="000066"/>
                </a:solidFill>
                <a:latin typeface="Bookman Old Style" panose="02050604050505020204" pitchFamily="18" charset="0"/>
              </a:rPr>
              <a:t>S</a:t>
            </a:r>
            <a:r>
              <a:rPr lang="en-GB" sz="2000" b="1" dirty="0" err="1">
                <a:solidFill>
                  <a:srgbClr val="000066"/>
                </a:solidFill>
                <a:latin typeface="Bookman Old Style" panose="02050604050505020204" pitchFamily="18" charset="0"/>
              </a:rPr>
              <a:t>peci</a:t>
            </a:r>
            <a:r>
              <a:rPr lang="hu-HU" sz="2000" b="1" dirty="0" err="1">
                <a:solidFill>
                  <a:srgbClr val="000066"/>
                </a:solidFill>
                <a:latin typeface="Bookman Old Style" panose="02050604050505020204" pitchFamily="18" charset="0"/>
              </a:rPr>
              <a:t>ális</a:t>
            </a:r>
            <a:r>
              <a:rPr lang="hu-HU" sz="2000" b="1" dirty="0">
                <a:solidFill>
                  <a:srgbClr val="000066"/>
                </a:solidFill>
                <a:latin typeface="Bookman Old Style" panose="02050604050505020204" pitchFamily="18" charset="0"/>
              </a:rPr>
              <a:t> képzés</a:t>
            </a:r>
            <a:endParaRPr lang="en-GB" sz="2000" b="1" dirty="0">
              <a:solidFill>
                <a:srgbClr val="00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8166101" y="3879850"/>
            <a:ext cx="2016125" cy="338524"/>
          </a:xfrm>
          <a:prstGeom prst="rect">
            <a:avLst/>
          </a:prstGeom>
          <a:noFill/>
          <a:ln w="19050" algn="ctr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07" tIns="45705" rIns="91407" bIns="45705">
            <a:spAutoFit/>
          </a:bodyPr>
          <a:lstStyle>
            <a:lvl1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bg1"/>
              </a:buClr>
              <a:buSzPct val="120000"/>
            </a:pPr>
            <a:r>
              <a:rPr lang="en-GB" sz="2000" b="1" dirty="0">
                <a:solidFill>
                  <a:srgbClr val="000066"/>
                </a:solidFill>
                <a:latin typeface="Bookman Old Style" panose="02050604050505020204" pitchFamily="18" charset="0"/>
              </a:rPr>
              <a:t>Elite Youth A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581151" y="3803650"/>
            <a:ext cx="2430463" cy="584745"/>
          </a:xfrm>
          <a:prstGeom prst="rect">
            <a:avLst/>
          </a:prstGeom>
          <a:noFill/>
          <a:ln w="19050" algn="ctr">
            <a:solidFill>
              <a:srgbClr val="000066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07" tIns="45705" rIns="91407" bIns="45705">
            <a:spAutoFit/>
          </a:bodyPr>
          <a:lstStyle>
            <a:lvl1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bg1"/>
              </a:buClr>
              <a:buSzPct val="120000"/>
            </a:pPr>
            <a:r>
              <a:rPr lang="hu-HU" sz="2000" b="1" dirty="0">
                <a:solidFill>
                  <a:srgbClr val="000066"/>
                </a:solidFill>
                <a:latin typeface="Bookman Old Style" panose="02050604050505020204" pitchFamily="18" charset="0"/>
              </a:rPr>
              <a:t>Kapus/Erőnléti edző</a:t>
            </a:r>
            <a:endParaRPr lang="en-GB" sz="2000" b="1" dirty="0">
              <a:solidFill>
                <a:srgbClr val="00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H="1">
            <a:off x="4079876" y="4019550"/>
            <a:ext cx="1439863" cy="0"/>
          </a:xfrm>
          <a:prstGeom prst="line">
            <a:avLst/>
          </a:prstGeom>
          <a:noFill/>
          <a:ln w="9525">
            <a:solidFill>
              <a:srgbClr val="000066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748195" y="5794376"/>
            <a:ext cx="2510709" cy="830966"/>
          </a:xfrm>
          <a:prstGeom prst="rect">
            <a:avLst/>
          </a:prstGeom>
          <a:noFill/>
          <a:ln w="19050" algn="ctr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07" tIns="45705" rIns="91407" bIns="45705">
            <a:spAutoFit/>
          </a:bodyPr>
          <a:lstStyle>
            <a:lvl1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620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buClr>
                <a:schemeClr val="bg1"/>
              </a:buClr>
              <a:buSzPct val="120000"/>
            </a:pPr>
            <a:r>
              <a:rPr lang="hu-HU" sz="2000" b="1" dirty="0">
                <a:solidFill>
                  <a:srgbClr val="000066"/>
                </a:solidFill>
                <a:latin typeface="Bookman Old Style" panose="02050604050505020204" pitchFamily="18" charset="0"/>
              </a:rPr>
              <a:t>UEFA </a:t>
            </a:r>
            <a:r>
              <a:rPr lang="hu-HU" sz="2000" b="1" dirty="0" err="1">
                <a:solidFill>
                  <a:srgbClr val="000066"/>
                </a:solidFill>
                <a:latin typeface="Bookman Old Style" panose="02050604050505020204" pitchFamily="18" charset="0"/>
              </a:rPr>
              <a:t>Grassroots</a:t>
            </a:r>
            <a:r>
              <a:rPr lang="hu-HU" sz="2000" b="1" dirty="0">
                <a:solidFill>
                  <a:srgbClr val="000066"/>
                </a:solidFill>
                <a:latin typeface="Bookman Old Style" panose="02050604050505020204" pitchFamily="18" charset="0"/>
              </a:rPr>
              <a:t> Charta Egyezmény</a:t>
            </a:r>
            <a:endParaRPr lang="en-GB" sz="2000" b="1" dirty="0">
              <a:solidFill>
                <a:srgbClr val="00006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98650" y="100947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Bookman Old Style" panose="02050604050505020204" pitchFamily="18" charset="0"/>
              </a:rPr>
              <a:t>Az MLSZ </a:t>
            </a:r>
            <a:r>
              <a:rPr lang="hu-HU" sz="2000" b="1" dirty="0" err="1">
                <a:latin typeface="Bookman Old Style" panose="02050604050505020204" pitchFamily="18" charset="0"/>
              </a:rPr>
              <a:t>Grassroots</a:t>
            </a:r>
            <a:r>
              <a:rPr lang="hu-HU" sz="2000" b="1" dirty="0">
                <a:latin typeface="Bookman Old Style" panose="02050604050505020204" pitchFamily="18" charset="0"/>
              </a:rPr>
              <a:t> </a:t>
            </a:r>
            <a:r>
              <a:rPr lang="hu-HU" sz="2000" b="1" dirty="0" smtClean="0">
                <a:latin typeface="Bookman Old Style" panose="02050604050505020204" pitchFamily="18" charset="0"/>
              </a:rPr>
              <a:t>Önkéntes </a:t>
            </a:r>
            <a:r>
              <a:rPr lang="hu-HU" sz="2000" b="1" dirty="0">
                <a:latin typeface="Bookman Old Style" panose="02050604050505020204" pitchFamily="18" charset="0"/>
              </a:rPr>
              <a:t>Programja összhangban az UEFA Edzőképzési Konvenció Struktúrájával</a:t>
            </a:r>
          </a:p>
        </p:txBody>
      </p:sp>
      <p:sp>
        <p:nvSpPr>
          <p:cNvPr id="3" name="Téglalap 2"/>
          <p:cNvSpPr/>
          <p:nvPr/>
        </p:nvSpPr>
        <p:spPr>
          <a:xfrm>
            <a:off x="4695826" y="6049965"/>
            <a:ext cx="2971799" cy="74776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Grassroots</a:t>
            </a:r>
            <a:r>
              <a:rPr lang="hu-H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Önkéntes Szervező Tanfolyam</a:t>
            </a: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039445" y="500361"/>
            <a:ext cx="7948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Union des </a:t>
            </a:r>
            <a:r>
              <a:rPr lang="hu-HU" sz="2400" b="1" dirty="0" err="1">
                <a:latin typeface="Bookman Old Style" panose="02050604050505020204" pitchFamily="18" charset="0"/>
              </a:rPr>
              <a:t>Associations</a:t>
            </a:r>
            <a:r>
              <a:rPr lang="hu-HU" sz="2400" b="1" dirty="0">
                <a:latin typeface="Bookman Old Style" panose="02050604050505020204" pitchFamily="18" charset="0"/>
              </a:rPr>
              <a:t> </a:t>
            </a:r>
            <a:r>
              <a:rPr lang="hu-HU" sz="2400" b="1" dirty="0" err="1">
                <a:latin typeface="Bookman Old Style" panose="02050604050505020204" pitchFamily="18" charset="0"/>
              </a:rPr>
              <a:t>Européennes</a:t>
            </a:r>
            <a:r>
              <a:rPr lang="hu-HU" sz="2400" b="1" dirty="0">
                <a:latin typeface="Bookman Old Style" panose="02050604050505020204" pitchFamily="18" charset="0"/>
              </a:rPr>
              <a:t> de Football</a:t>
            </a:r>
          </a:p>
        </p:txBody>
      </p:sp>
    </p:spTree>
    <p:extLst>
      <p:ext uri="{BB962C8B-B14F-4D97-AF65-F5344CB8AC3E}">
        <p14:creationId xmlns:p14="http://schemas.microsoft.com/office/powerpoint/2010/main" val="381535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Union des </a:t>
            </a:r>
            <a:r>
              <a:rPr lang="hu-HU" sz="2400" b="1" dirty="0" err="1">
                <a:latin typeface="Bookman Old Style" panose="02050604050505020204" pitchFamily="18" charset="0"/>
              </a:rPr>
              <a:t>Associations</a:t>
            </a:r>
            <a:r>
              <a:rPr lang="hu-HU" sz="2400" b="1" dirty="0">
                <a:latin typeface="Bookman Old Style" panose="02050604050505020204" pitchFamily="18" charset="0"/>
              </a:rPr>
              <a:t> </a:t>
            </a:r>
            <a:r>
              <a:rPr lang="hu-HU" sz="2400" b="1" dirty="0" err="1">
                <a:latin typeface="Bookman Old Style" panose="02050604050505020204" pitchFamily="18" charset="0"/>
              </a:rPr>
              <a:t>Européennes</a:t>
            </a:r>
            <a:r>
              <a:rPr lang="hu-HU" sz="2400" b="1" dirty="0">
                <a:latin typeface="Bookman Old Style" panose="02050604050505020204" pitchFamily="18" charset="0"/>
              </a:rPr>
              <a:t> de Football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031992" y="1890296"/>
            <a:ext cx="84037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sz="2000" b="1" dirty="0">
                <a:latin typeface="Bookman Old Style" panose="02050604050505020204" pitchFamily="18" charset="0"/>
              </a:rPr>
              <a:t>Szociális, szakmai és támogatási </a:t>
            </a:r>
            <a:r>
              <a:rPr lang="hu-HU" sz="2000" b="1" dirty="0" smtClean="0">
                <a:latin typeface="Bookman Old Style" panose="02050604050505020204" pitchFamily="18" charset="0"/>
              </a:rPr>
              <a:t>programok</a:t>
            </a:r>
          </a:p>
          <a:p>
            <a:pPr algn="just">
              <a:spcBef>
                <a:spcPct val="0"/>
              </a:spcBef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hu-HU" sz="2000" dirty="0" smtClean="0">
                <a:latin typeface="Bookman Old Style" panose="02050604050505020204" pitchFamily="18" charset="0"/>
              </a:rPr>
              <a:t>A </a:t>
            </a:r>
            <a:r>
              <a:rPr lang="hu-HU" sz="2000" dirty="0">
                <a:latin typeface="Bookman Old Style" panose="02050604050505020204" pitchFamily="18" charset="0"/>
              </a:rPr>
              <a:t>legfontosabb programok:</a:t>
            </a:r>
          </a:p>
          <a:p>
            <a:pPr algn="just"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Rasszizmus elleni program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Társadalmi felelősség programja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Saját nevelésű játékosok programja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Elit utánpótlás-nevelés program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</a:rPr>
              <a:t>Grassroots</a:t>
            </a:r>
            <a:r>
              <a:rPr lang="hu-HU" sz="2000" dirty="0">
                <a:latin typeface="Bookman Old Style" panose="02050604050505020204" pitchFamily="18" charset="0"/>
              </a:rPr>
              <a:t> programok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Tisztelet kampány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</a:rPr>
              <a:t>Meridian</a:t>
            </a:r>
            <a:r>
              <a:rPr lang="hu-HU" sz="2000" dirty="0">
                <a:latin typeface="Bookman Old Style" panose="02050604050505020204" pitchFamily="18" charset="0"/>
              </a:rPr>
              <a:t> program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Tudás és tapasztalat átadási program (KISS)</a:t>
            </a:r>
          </a:p>
          <a:p>
            <a:pPr marL="342900" indent="-3429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</a:rPr>
              <a:t>Hat-Trick</a:t>
            </a:r>
            <a:r>
              <a:rPr lang="hu-HU" sz="2000" dirty="0">
                <a:latin typeface="Bookman Old Style" panose="02050604050505020204" pitchFamily="18" charset="0"/>
              </a:rPr>
              <a:t> program</a:t>
            </a:r>
          </a:p>
          <a:p>
            <a:pPr algn="ctr">
              <a:spcBef>
                <a:spcPct val="0"/>
              </a:spcBef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just">
              <a:spcBef>
                <a:spcPct val="0"/>
              </a:spcBef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</a:pP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 Magyar Labdarúgó Szövetség (MLSZ) működése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pic>
        <p:nvPicPr>
          <p:cNvPr id="8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93" y="1313790"/>
            <a:ext cx="6984379" cy="3605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2204805" y="5053843"/>
            <a:ext cx="80581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Az </a:t>
            </a:r>
            <a:r>
              <a:rPr lang="hu-HU" sz="2000" b="1" dirty="0">
                <a:latin typeface="Bookman Old Style" panose="02050604050505020204" pitchFamily="18" charset="0"/>
              </a:rPr>
              <a:t>MLSZ</a:t>
            </a:r>
            <a:r>
              <a:rPr lang="hu-HU" sz="2000" dirty="0">
                <a:latin typeface="Bookman Old Style" panose="02050604050505020204" pitchFamily="18" charset="0"/>
              </a:rPr>
              <a:t> a Magyar Köztársaság területén működő, labdarúgó sportággal foglalkozó, kiemelten közhasznú Országos Sportági Szakszövetség.</a:t>
            </a:r>
          </a:p>
          <a:p>
            <a:pPr algn="just"/>
            <a:r>
              <a:rPr lang="hu-HU" sz="2000" b="1" dirty="0">
                <a:latin typeface="Bookman Old Style" panose="02050604050505020204" pitchFamily="18" charset="0"/>
              </a:rPr>
              <a:t>Székhely: </a:t>
            </a:r>
            <a:r>
              <a:rPr lang="hu-HU" sz="2000" dirty="0">
                <a:latin typeface="Bookman Old Style" panose="02050604050505020204" pitchFamily="18" charset="0"/>
              </a:rPr>
              <a:t>1112 Budapest, Kánai út 2/d.</a:t>
            </a:r>
          </a:p>
          <a:p>
            <a:pPr algn="just"/>
            <a:r>
              <a:rPr lang="hu-HU" sz="2000" b="1" dirty="0">
                <a:latin typeface="Bookman Old Style" panose="02050604050505020204" pitchFamily="18" charset="0"/>
              </a:rPr>
              <a:t>Alapítás éve: </a:t>
            </a:r>
            <a:r>
              <a:rPr lang="hu-HU" sz="2000" dirty="0">
                <a:latin typeface="Bookman Old Style" panose="02050604050505020204" pitchFamily="18" charset="0"/>
              </a:rPr>
              <a:t>1901.</a:t>
            </a:r>
          </a:p>
        </p:txBody>
      </p:sp>
    </p:spTree>
    <p:extLst>
      <p:ext uri="{BB962C8B-B14F-4D97-AF65-F5344CB8AC3E}">
        <p14:creationId xmlns:p14="http://schemas.microsoft.com/office/powerpoint/2010/main" val="28927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 Magyar Labdarúgó Szövetség (MLSZ) működése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913062" y="1737569"/>
            <a:ext cx="106416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Nemzetközi Labdarúgó Szövetség (FIFA), az Európai Labdarúgó Szövetség (UEFA), valamint saját alapszabálya szerint </a:t>
            </a:r>
            <a:r>
              <a:rPr lang="hu-HU" sz="2000" dirty="0" smtClean="0">
                <a:latin typeface="Bookman Old Style" panose="02050604050505020204" pitchFamily="18" charset="0"/>
              </a:rPr>
              <a:t>működik. Ügyintéző </a:t>
            </a:r>
            <a:r>
              <a:rPr lang="hu-HU" sz="2000" dirty="0">
                <a:latin typeface="Bookman Old Style" panose="02050604050505020204" pitchFamily="18" charset="0"/>
              </a:rPr>
              <a:t>és képviseleti szerve az </a:t>
            </a:r>
            <a:r>
              <a:rPr lang="hu-HU" sz="2000" b="1" dirty="0">
                <a:latin typeface="Bookman Old Style" panose="02050604050505020204" pitchFamily="18" charset="0"/>
              </a:rPr>
              <a:t>Elnökség</a:t>
            </a:r>
            <a:r>
              <a:rPr lang="hu-HU" sz="2000" dirty="0">
                <a:latin typeface="Bookman Old Style" panose="02050604050505020204" pitchFamily="18" charset="0"/>
              </a:rPr>
              <a:t>, mely feladatainak operatív részét a Hivatal útján látja el.</a:t>
            </a:r>
          </a:p>
          <a:p>
            <a:pPr algn="just"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Az elnökség fő feladatai: </a:t>
            </a:r>
            <a:endParaRPr lang="hu-HU" sz="2000" b="1" dirty="0" smtClean="0">
              <a:latin typeface="Bookman Old Style" panose="02050604050505020204" pitchFamily="18" charset="0"/>
            </a:endParaRPr>
          </a:p>
          <a:p>
            <a:pPr algn="just">
              <a:defRPr/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közép –  és hosszú távú fejlesztési célok meghatározása, </a:t>
            </a:r>
            <a:r>
              <a:rPr lang="hu-HU" sz="2000" dirty="0" smtClean="0">
                <a:latin typeface="Bookman Old Style" panose="02050604050505020204" pitchFamily="18" charset="0"/>
              </a:rPr>
              <a:t>végrehajtása;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gazdasági alapok </a:t>
            </a:r>
            <a:r>
              <a:rPr lang="hu-HU" sz="2000" dirty="0" smtClean="0">
                <a:latin typeface="Bookman Old Style" panose="02050604050505020204" pitchFamily="18" charset="0"/>
              </a:rPr>
              <a:t>megteremtése;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sportág nemzetközi tevékenységének </a:t>
            </a:r>
            <a:r>
              <a:rPr lang="hu-HU" sz="2000" dirty="0" smtClean="0">
                <a:latin typeface="Bookman Old Style" panose="02050604050505020204" pitchFamily="18" charset="0"/>
              </a:rPr>
              <a:t>irányítása;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nemzetközi kapcsolatok </a:t>
            </a:r>
            <a:r>
              <a:rPr lang="hu-HU" sz="2000" dirty="0" smtClean="0">
                <a:latin typeface="Bookman Old Style" panose="02050604050505020204" pitchFamily="18" charset="0"/>
              </a:rPr>
              <a:t>szervezése; 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FIFA és az UEFA előírásaira tekintettel a nemzeti versenynaptár elfogadása, versenyek </a:t>
            </a:r>
            <a:r>
              <a:rPr lang="hu-HU" sz="2000" dirty="0" smtClean="0">
                <a:latin typeface="Bookman Old Style" panose="02050604050505020204" pitchFamily="18" charset="0"/>
              </a:rPr>
              <a:t>kiírása;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Hivatal felső szintű vezetőinek (pl. főtitkár, szövetségi kapitány, női szövetségi kapitány, sportigazgató, nemzetközi igazgató) kinevezése, felmentése, </a:t>
            </a:r>
            <a:r>
              <a:rPr lang="hu-HU" sz="2000" dirty="0" smtClean="0">
                <a:latin typeface="Bookman Old Style" panose="02050604050505020204" pitchFamily="18" charset="0"/>
              </a:rPr>
              <a:t>beszámoltatása;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jóváhagyja az MLSZ Hivatalának Szervezési és Működési </a:t>
            </a:r>
            <a:r>
              <a:rPr lang="hu-HU" sz="2000" dirty="0" smtClean="0">
                <a:latin typeface="Bookman Old Style" panose="02050604050505020204" pitchFamily="18" charset="0"/>
              </a:rPr>
              <a:t>Szabályzatát. 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449656" y="1148501"/>
            <a:ext cx="1568452" cy="504825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latin typeface="Bookman Old Style" panose="02050604050505020204" pitchFamily="18" charset="0"/>
              </a:rPr>
              <a:t>Elnökség</a:t>
            </a:r>
            <a:endParaRPr lang="hu-HU" sz="2400" b="1" dirty="0"/>
          </a:p>
        </p:txBody>
      </p:sp>
      <p:pic>
        <p:nvPicPr>
          <p:cNvPr id="38919" name="Kép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954" y="2012158"/>
            <a:ext cx="10477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Kép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7" y="2034382"/>
            <a:ext cx="10287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Kép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6" y="3681800"/>
            <a:ext cx="100488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Kép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3687808"/>
            <a:ext cx="10318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73" y="5394145"/>
            <a:ext cx="1083538" cy="108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7" name="Szövegdoboz 21"/>
          <p:cNvSpPr txBox="1">
            <a:spLocks noChangeArrowheads="1"/>
          </p:cNvSpPr>
          <p:nvPr/>
        </p:nvSpPr>
        <p:spPr bwMode="auto">
          <a:xfrm>
            <a:off x="1408132" y="3134609"/>
            <a:ext cx="2595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b="1" u="none" dirty="0">
                <a:latin typeface="Bookman Old Style" panose="02050604050505020204" pitchFamily="18" charset="0"/>
              </a:rPr>
              <a:t>Dr. Csányi Sándor</a:t>
            </a:r>
          </a:p>
        </p:txBody>
      </p:sp>
      <p:sp>
        <p:nvSpPr>
          <p:cNvPr id="38928" name="Szövegdoboz 27"/>
          <p:cNvSpPr txBox="1">
            <a:spLocks noChangeArrowheads="1"/>
          </p:cNvSpPr>
          <p:nvPr/>
        </p:nvSpPr>
        <p:spPr bwMode="auto">
          <a:xfrm>
            <a:off x="4560293" y="3127512"/>
            <a:ext cx="18950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b="1" u="none" dirty="0" err="1">
                <a:latin typeface="Bookman Old Style" panose="02050604050505020204" pitchFamily="18" charset="0"/>
              </a:rPr>
              <a:t>Berzi</a:t>
            </a:r>
            <a:r>
              <a:rPr lang="hu-HU" b="1" u="none" dirty="0">
                <a:latin typeface="Bookman Old Style" panose="02050604050505020204" pitchFamily="18" charset="0"/>
              </a:rPr>
              <a:t> Sándor</a:t>
            </a:r>
          </a:p>
        </p:txBody>
      </p:sp>
      <p:sp>
        <p:nvSpPr>
          <p:cNvPr id="38929" name="Szövegdoboz 28"/>
          <p:cNvSpPr txBox="1">
            <a:spLocks noChangeArrowheads="1"/>
          </p:cNvSpPr>
          <p:nvPr/>
        </p:nvSpPr>
        <p:spPr bwMode="auto">
          <a:xfrm>
            <a:off x="7338220" y="3110119"/>
            <a:ext cx="1608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b="1" u="none" dirty="0">
                <a:latin typeface="Bookman Old Style" panose="02050604050505020204" pitchFamily="18" charset="0"/>
              </a:rPr>
              <a:t>Bánki Erik</a:t>
            </a:r>
          </a:p>
        </p:txBody>
      </p:sp>
      <p:sp>
        <p:nvSpPr>
          <p:cNvPr id="38930" name="Szövegdoboz 29"/>
          <p:cNvSpPr txBox="1">
            <a:spLocks noChangeArrowheads="1"/>
          </p:cNvSpPr>
          <p:nvPr/>
        </p:nvSpPr>
        <p:spPr bwMode="auto">
          <a:xfrm>
            <a:off x="1564075" y="4787195"/>
            <a:ext cx="2270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b="1" u="none" dirty="0" err="1">
                <a:latin typeface="Bookman Old Style" panose="02050604050505020204" pitchFamily="18" charset="0"/>
              </a:rPr>
              <a:t>Garancsi</a:t>
            </a:r>
            <a:r>
              <a:rPr lang="hu-HU" b="1" u="none" dirty="0">
                <a:latin typeface="Bookman Old Style" panose="02050604050505020204" pitchFamily="18" charset="0"/>
              </a:rPr>
              <a:t> István</a:t>
            </a:r>
          </a:p>
        </p:txBody>
      </p:sp>
      <p:sp>
        <p:nvSpPr>
          <p:cNvPr id="38931" name="Szövegdoboz 30"/>
          <p:cNvSpPr txBox="1">
            <a:spLocks noChangeArrowheads="1"/>
          </p:cNvSpPr>
          <p:nvPr/>
        </p:nvSpPr>
        <p:spPr bwMode="auto">
          <a:xfrm>
            <a:off x="4661282" y="4823479"/>
            <a:ext cx="16930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b="1" u="none" dirty="0">
                <a:latin typeface="Bookman Old Style" panose="02050604050505020204" pitchFamily="18" charset="0"/>
              </a:rPr>
              <a:t>Dankó Béla</a:t>
            </a:r>
          </a:p>
        </p:txBody>
      </p:sp>
      <p:sp>
        <p:nvSpPr>
          <p:cNvPr id="38932" name="Szövegdoboz 31"/>
          <p:cNvSpPr txBox="1">
            <a:spLocks noChangeArrowheads="1"/>
          </p:cNvSpPr>
          <p:nvPr/>
        </p:nvSpPr>
        <p:spPr bwMode="auto">
          <a:xfrm>
            <a:off x="6781176" y="4767701"/>
            <a:ext cx="2722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b="1" u="none" dirty="0">
                <a:latin typeface="Bookman Old Style" panose="02050604050505020204" pitchFamily="18" charset="0"/>
              </a:rPr>
              <a:t>Dr. Anthony </a:t>
            </a:r>
            <a:r>
              <a:rPr lang="hu-HU" b="1" u="none" dirty="0" err="1">
                <a:latin typeface="Bookman Old Style" panose="02050604050505020204" pitchFamily="18" charset="0"/>
              </a:rPr>
              <a:t>Radev</a:t>
            </a:r>
            <a:endParaRPr lang="hu-HU" b="1" u="none" dirty="0">
              <a:latin typeface="Bookman Old Style" panose="02050604050505020204" pitchFamily="18" charset="0"/>
            </a:endParaRPr>
          </a:p>
        </p:txBody>
      </p:sp>
      <p:sp>
        <p:nvSpPr>
          <p:cNvPr id="38933" name="Szövegdoboz 32"/>
          <p:cNvSpPr txBox="1">
            <a:spLocks noChangeArrowheads="1"/>
          </p:cNvSpPr>
          <p:nvPr/>
        </p:nvSpPr>
        <p:spPr bwMode="auto">
          <a:xfrm>
            <a:off x="1519190" y="6530242"/>
            <a:ext cx="235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b="1" u="none" dirty="0">
                <a:latin typeface="Bookman Old Style" panose="02050604050505020204" pitchFamily="18" charset="0"/>
              </a:rPr>
              <a:t>Balogh Gabriella</a:t>
            </a:r>
          </a:p>
        </p:txBody>
      </p:sp>
      <p:sp>
        <p:nvSpPr>
          <p:cNvPr id="38934" name="Szövegdoboz 33"/>
          <p:cNvSpPr txBox="1">
            <a:spLocks noChangeArrowheads="1"/>
          </p:cNvSpPr>
          <p:nvPr/>
        </p:nvSpPr>
        <p:spPr bwMode="auto">
          <a:xfrm>
            <a:off x="4353952" y="6530242"/>
            <a:ext cx="23695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b="1" u="none" dirty="0">
                <a:latin typeface="Bookman Old Style" panose="02050604050505020204" pitchFamily="18" charset="0"/>
              </a:rPr>
              <a:t>Dr. Török Gábor</a:t>
            </a:r>
          </a:p>
        </p:txBody>
      </p:sp>
      <p:sp>
        <p:nvSpPr>
          <p:cNvPr id="38935" name="Szövegdoboz 34"/>
          <p:cNvSpPr txBox="1">
            <a:spLocks noChangeArrowheads="1"/>
          </p:cNvSpPr>
          <p:nvPr/>
        </p:nvSpPr>
        <p:spPr bwMode="auto">
          <a:xfrm>
            <a:off x="7206110" y="6530242"/>
            <a:ext cx="19335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b="1" u="none" dirty="0" err="1">
                <a:latin typeface="Bookman Old Style" panose="02050604050505020204" pitchFamily="18" charset="0"/>
              </a:rPr>
              <a:t>Nyilasi</a:t>
            </a:r>
            <a:r>
              <a:rPr lang="hu-HU" b="1" u="none" dirty="0">
                <a:latin typeface="Bookman Old Style" panose="02050604050505020204" pitchFamily="18" charset="0"/>
              </a:rPr>
              <a:t> Tibor</a:t>
            </a:r>
          </a:p>
        </p:txBody>
      </p:sp>
      <p:pic>
        <p:nvPicPr>
          <p:cNvPr id="1026" name="Picture 2" descr="http://www.mlsz.hu/wp-content/uploads/2015/04/Garancsi-Istv%C3%A1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68" y="3640572"/>
            <a:ext cx="1079111" cy="107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lsz.hu/wp-content/uploads/2015/04/Dr-T%C3%B6r%C3%B6k-G%C3%A1bo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192" y="5394145"/>
            <a:ext cx="1089080" cy="108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lsz.hu/wp-content/uploads/2015/04/Nyilasi-Tibo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5394145"/>
            <a:ext cx="1083538" cy="108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lsz.hu/wp-content/uploads/2015/04/Dr-Csanyi-Sand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68" y="1992731"/>
            <a:ext cx="1065589" cy="106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3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 Magyar Labdarúgó Szövetség (MLSZ) működése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 Magyar Labdarúgó Szövetség (MLSZ) működése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5309285" y="1437592"/>
            <a:ext cx="1849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b="1" dirty="0" smtClean="0">
                <a:latin typeface="Bookman Old Style" panose="02050604050505020204" pitchFamily="18" charset="0"/>
              </a:rPr>
              <a:t>Bizottságok</a:t>
            </a:r>
            <a:endParaRPr lang="hu-HU" sz="2000" b="1" dirty="0">
              <a:latin typeface="Bookman Old Style" panose="020506040505050202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522138" y="2193148"/>
            <a:ext cx="94234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A bizottságok a labdarúgás társadalmi jelenlétét biztosítják.</a:t>
            </a:r>
          </a:p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Elnökeit és tagjait az elnökség 5 évre nevezi ki. A bizottságok feladatait és hatáskörüket az MLSZ szabályzatai határozzák meg. A </a:t>
            </a:r>
            <a:r>
              <a:rPr lang="hu-HU" sz="2000" dirty="0" smtClean="0">
                <a:latin typeface="Bookman Old Style" panose="02050604050505020204" pitchFamily="18" charset="0"/>
              </a:rPr>
              <a:t>bizottságok </a:t>
            </a:r>
            <a:r>
              <a:rPr lang="hu-HU" sz="2000" dirty="0">
                <a:latin typeface="Bookman Old Style" panose="02050604050505020204" pitchFamily="18" charset="0"/>
              </a:rPr>
              <a:t>elnökeit az MLSZ elnöksége számoltatja be.</a:t>
            </a:r>
          </a:p>
        </p:txBody>
      </p:sp>
      <p:sp>
        <p:nvSpPr>
          <p:cNvPr id="4" name="Téglalap 3"/>
          <p:cNvSpPr/>
          <p:nvPr/>
        </p:nvSpPr>
        <p:spPr>
          <a:xfrm>
            <a:off x="590550" y="3743507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Felügyelő Bizottság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Fegyelmi Felügyelő Testület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Amatőr Bizottság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Biztonsági Bizottság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</a:rPr>
              <a:t>Grassroots</a:t>
            </a:r>
            <a:r>
              <a:rPr lang="hu-HU" sz="2000" dirty="0">
                <a:latin typeface="Bookman Old Style" panose="02050604050505020204" pitchFamily="18" charset="0"/>
              </a:rPr>
              <a:t>, Fair Play és Kisebbségi Bizottság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Elsőfokú Licencadó Bizottság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Fegyelmi Bizottság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Fellebbviteli Bizottság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Fellebbviteli Licencadó Bizottság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>
                <a:latin typeface="Bookman Old Style" panose="02050604050505020204" pitchFamily="18" charset="0"/>
              </a:rPr>
              <a:t>Futsal</a:t>
            </a:r>
            <a:r>
              <a:rPr lang="hu-HU" sz="2000" dirty="0">
                <a:latin typeface="Bookman Old Style" panose="02050604050505020204" pitchFamily="18" charset="0"/>
              </a:rPr>
              <a:t> Bizottság</a:t>
            </a:r>
          </a:p>
        </p:txBody>
      </p:sp>
      <p:sp>
        <p:nvSpPr>
          <p:cNvPr id="8" name="Téglalap 7"/>
          <p:cNvSpPr/>
          <p:nvPr/>
        </p:nvSpPr>
        <p:spPr>
          <a:xfrm>
            <a:off x="6821649" y="3743506"/>
            <a:ext cx="50387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Igazolási és Vitarendezési Bizottság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Női Bizottság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Játékvezetői Bizottság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Jogi Bizottság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Marketing és Média Bizottság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NB1-es Bizottság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NB2-es Bizottság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Orvosi Bizottság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Szakmai Bizottság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Versenybizottság</a:t>
            </a:r>
          </a:p>
        </p:txBody>
      </p:sp>
    </p:spTree>
    <p:extLst>
      <p:ext uri="{BB962C8B-B14F-4D97-AF65-F5344CB8AC3E}">
        <p14:creationId xmlns:p14="http://schemas.microsoft.com/office/powerpoint/2010/main" val="22074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 Magyar Labdarúgó Szövetség (MLSZ) működése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075411" y="1726423"/>
            <a:ext cx="6316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Bookman Old Style" panose="02050604050505020204" pitchFamily="18" charset="0"/>
              </a:rPr>
              <a:t>A Szövetség és a Hivatal vezetői, munkatársai</a:t>
            </a:r>
          </a:p>
        </p:txBody>
      </p:sp>
      <p:sp>
        <p:nvSpPr>
          <p:cNvPr id="9" name="Téglalap 8"/>
          <p:cNvSpPr/>
          <p:nvPr/>
        </p:nvSpPr>
        <p:spPr>
          <a:xfrm>
            <a:off x="776054" y="2500343"/>
            <a:ext cx="1091564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b="1" dirty="0" smtClean="0">
                <a:latin typeface="Bookman Old Style" panose="02050604050505020204" pitchFamily="18" charset="0"/>
              </a:rPr>
              <a:t>Elnök:</a:t>
            </a:r>
            <a:endParaRPr lang="hu-HU" sz="2000" u="sng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</a:t>
            </a:r>
            <a:r>
              <a:rPr lang="hu-HU" sz="2000" dirty="0" smtClean="0">
                <a:latin typeface="Bookman Old Style" panose="02050604050505020204" pitchFamily="18" charset="0"/>
              </a:rPr>
              <a:t>z </a:t>
            </a:r>
            <a:r>
              <a:rPr lang="hu-HU" sz="2000" dirty="0">
                <a:latin typeface="Bookman Old Style" panose="02050604050505020204" pitchFamily="18" charset="0"/>
              </a:rPr>
              <a:t>MLSZ-t vezeti, irányítja, </a:t>
            </a:r>
            <a:r>
              <a:rPr lang="hu-HU" sz="2000" dirty="0" smtClean="0">
                <a:latin typeface="Bookman Old Style" panose="02050604050505020204" pitchFamily="18" charset="0"/>
              </a:rPr>
              <a:t>képviseli.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Felelős: 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az alapszabályban és más dokumentumokban meghatározott célok teljesüléséért.</a:t>
            </a:r>
          </a:p>
          <a:p>
            <a:pPr algn="just"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defRPr/>
            </a:pPr>
            <a:r>
              <a:rPr lang="hu-HU" sz="2000" b="1" dirty="0" smtClean="0">
                <a:latin typeface="Bookman Old Style" panose="02050604050505020204" pitchFamily="18" charset="0"/>
              </a:rPr>
              <a:t>Főtitkár: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az </a:t>
            </a:r>
            <a:r>
              <a:rPr lang="hu-HU" sz="2000" dirty="0">
                <a:latin typeface="Bookman Old Style" panose="02050604050505020204" pitchFamily="18" charset="0"/>
              </a:rPr>
              <a:t>MLSZ Hivatalának vezetője, operatív és adminisztratív </a:t>
            </a:r>
            <a:r>
              <a:rPr lang="hu-HU" sz="2000" dirty="0" smtClean="0">
                <a:latin typeface="Bookman Old Style" panose="02050604050505020204" pitchFamily="18" charset="0"/>
              </a:rPr>
              <a:t>irányítója;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felügyeleti</a:t>
            </a:r>
            <a:r>
              <a:rPr lang="hu-HU" sz="2000" dirty="0">
                <a:latin typeface="Bookman Old Style" panose="02050604050505020204" pitchFamily="18" charset="0"/>
              </a:rPr>
              <a:t>, irányítási és munkáltatói jogkört gyakorol a dolgozók, megyei igazgatók  </a:t>
            </a:r>
            <a:r>
              <a:rPr lang="hu-HU" sz="2000" dirty="0" smtClean="0">
                <a:latin typeface="Bookman Old Style" panose="02050604050505020204" pitchFamily="18" charset="0"/>
              </a:rPr>
              <a:t> felett;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képviseli </a:t>
            </a:r>
            <a:r>
              <a:rPr lang="hu-HU" sz="2000" dirty="0">
                <a:latin typeface="Bookman Old Style" panose="02050604050505020204" pitchFamily="18" charset="0"/>
              </a:rPr>
              <a:t>az </a:t>
            </a:r>
            <a:r>
              <a:rPr lang="hu-HU" sz="2000" dirty="0" smtClean="0">
                <a:latin typeface="Bookman Old Style" panose="02050604050505020204" pitchFamily="18" charset="0"/>
              </a:rPr>
              <a:t>MLSZ-t;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tájékoztatási </a:t>
            </a:r>
            <a:r>
              <a:rPr lang="hu-HU" sz="2000" dirty="0">
                <a:latin typeface="Bookman Old Style" panose="02050604050505020204" pitchFamily="18" charset="0"/>
              </a:rPr>
              <a:t>tevékenységet lát </a:t>
            </a:r>
            <a:r>
              <a:rPr lang="hu-HU" sz="2000" dirty="0" smtClean="0">
                <a:latin typeface="Bookman Old Style" panose="02050604050505020204" pitchFamily="18" charset="0"/>
              </a:rPr>
              <a:t>el.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Felelős: 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az MLSZ gazdálkodásáért, pénzügyi tervek összeállításáért, betartásáért.</a:t>
            </a:r>
          </a:p>
        </p:txBody>
      </p:sp>
    </p:spTree>
    <p:extLst>
      <p:ext uri="{BB962C8B-B14F-4D97-AF65-F5344CB8AC3E}">
        <p14:creationId xmlns:p14="http://schemas.microsoft.com/office/powerpoint/2010/main" val="29668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 Magyar Labdarúgó Szövetség (MLSZ) működése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075411" y="1726423"/>
            <a:ext cx="6316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Bookman Old Style" panose="02050604050505020204" pitchFamily="18" charset="0"/>
              </a:rPr>
              <a:t>A Szövetség és a Hivatal vezetői, munkatársai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0545" y="2326558"/>
            <a:ext cx="11959530" cy="460851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A Hivatal szervezeti </a:t>
            </a:r>
            <a:r>
              <a:rPr lang="hu-HU" sz="2000" b="1" dirty="0" smtClean="0">
                <a:latin typeface="Bookman Old Style" panose="02050604050505020204" pitchFamily="18" charset="0"/>
              </a:rPr>
              <a:t>egységei</a:t>
            </a:r>
            <a:endParaRPr lang="hu-HU" sz="2000" b="1" dirty="0">
              <a:latin typeface="Bookman Old Style" panose="02050604050505020204" pitchFamily="18" charset="0"/>
            </a:endParaRPr>
          </a:p>
          <a:p>
            <a:pPr marL="285750" indent="-285750" algn="just">
              <a:buClrTx/>
              <a:buFont typeface="Arial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A Hivatal divíziókra, igazgatóságokra, szakágakra, osztályokra, csoportokra vagy irodákra tagolódik. Vezetőik </a:t>
            </a:r>
            <a:r>
              <a:rPr lang="hu-HU" sz="2000" dirty="0">
                <a:latin typeface="Bookman Old Style" panose="02050604050505020204" pitchFamily="18" charset="0"/>
              </a:rPr>
              <a:t>az </a:t>
            </a:r>
            <a:r>
              <a:rPr lang="hu-HU" sz="2000" dirty="0" smtClean="0">
                <a:latin typeface="Bookman Old Style" panose="02050604050505020204" pitchFamily="18" charset="0"/>
              </a:rPr>
              <a:t>igazgatók, </a:t>
            </a:r>
            <a:r>
              <a:rPr lang="hu-HU" sz="2000" dirty="0" err="1" smtClean="0">
                <a:latin typeface="Bookman Old Style" panose="02050604050505020204" pitchFamily="18" charset="0"/>
              </a:rPr>
              <a:t>szakágvezetők</a:t>
            </a:r>
            <a:r>
              <a:rPr lang="hu-HU" sz="2000" dirty="0" smtClean="0">
                <a:latin typeface="Bookman Old Style" panose="02050604050505020204" pitchFamily="18" charset="0"/>
              </a:rPr>
              <a:t>, osztályvezetők, csoportvezetők vagy irodavezetők.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marL="285750" indent="-285750" algn="just">
              <a:buClrTx/>
              <a:buFont typeface="Arial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Az MLSZ szervezeti rendszere hierarchikus kapcsolatokon alapszik, minden munkavállalónak utasítást csak közvetlen felettese adhat.</a:t>
            </a:r>
          </a:p>
          <a:p>
            <a:pPr marL="285750" indent="-285750" algn="just">
              <a:buClrTx/>
              <a:buFont typeface="Arial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divíziót vezető igazgatók </a:t>
            </a:r>
            <a:r>
              <a:rPr lang="hu-HU" sz="2000" dirty="0" smtClean="0">
                <a:latin typeface="Bookman Old Style" panose="02050604050505020204" pitchFamily="18" charset="0"/>
              </a:rPr>
              <a:t>(Sportigazgató</a:t>
            </a:r>
            <a:r>
              <a:rPr lang="hu-HU" sz="2000" dirty="0">
                <a:latin typeface="Bookman Old Style" panose="02050604050505020204" pitchFamily="18" charset="0"/>
              </a:rPr>
              <a:t>, N</a:t>
            </a:r>
            <a:r>
              <a:rPr lang="hu-HU" sz="2000" dirty="0" smtClean="0">
                <a:latin typeface="Bookman Old Style" panose="02050604050505020204" pitchFamily="18" charset="0"/>
              </a:rPr>
              <a:t>emzetközi </a:t>
            </a:r>
            <a:r>
              <a:rPr lang="hu-HU" sz="2000" dirty="0">
                <a:latin typeface="Bookman Old Style" panose="02050604050505020204" pitchFamily="18" charset="0"/>
              </a:rPr>
              <a:t>I</a:t>
            </a:r>
            <a:r>
              <a:rPr lang="hu-HU" sz="2000" dirty="0" smtClean="0">
                <a:latin typeface="Bookman Old Style" panose="02050604050505020204" pitchFamily="18" charset="0"/>
              </a:rPr>
              <a:t>gazgató</a:t>
            </a:r>
            <a:r>
              <a:rPr lang="hu-HU" sz="2000" dirty="0">
                <a:latin typeface="Bookman Old Style" panose="02050604050505020204" pitchFamily="18" charset="0"/>
              </a:rPr>
              <a:t>, </a:t>
            </a:r>
            <a:r>
              <a:rPr lang="hu-HU" sz="2000" dirty="0" smtClean="0">
                <a:latin typeface="Bookman Old Style" panose="02050604050505020204" pitchFamily="18" charset="0"/>
              </a:rPr>
              <a:t>Operatív </a:t>
            </a:r>
            <a:r>
              <a:rPr lang="hu-HU" sz="2000" dirty="0">
                <a:latin typeface="Bookman Old Style" panose="02050604050505020204" pitchFamily="18" charset="0"/>
              </a:rPr>
              <a:t>I</a:t>
            </a:r>
            <a:r>
              <a:rPr lang="hu-HU" sz="2000" dirty="0" smtClean="0">
                <a:latin typeface="Bookman Old Style" panose="02050604050505020204" pitchFamily="18" charset="0"/>
              </a:rPr>
              <a:t>gazgató</a:t>
            </a:r>
            <a:r>
              <a:rPr lang="hu-HU" sz="2000" dirty="0">
                <a:latin typeface="Bookman Old Style" panose="02050604050505020204" pitchFamily="18" charset="0"/>
              </a:rPr>
              <a:t>) felelősek területük operatív irányításáért. Közvetlen beszámolással a főtitkár felé tartoznak.</a:t>
            </a:r>
          </a:p>
          <a:p>
            <a:pPr marL="285750" indent="-285750" algn="just">
              <a:buClrTx/>
              <a:buFont typeface="Arial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</a:t>
            </a:r>
            <a:r>
              <a:rPr lang="hu-HU" sz="2000" dirty="0" smtClean="0">
                <a:latin typeface="Bookman Old Style" panose="02050604050505020204" pitchFamily="18" charset="0"/>
              </a:rPr>
              <a:t>megyei és budapesti </a:t>
            </a:r>
            <a:r>
              <a:rPr lang="hu-HU" sz="2000" dirty="0">
                <a:latin typeface="Bookman Old Style" panose="02050604050505020204" pitchFamily="18" charset="0"/>
              </a:rPr>
              <a:t>igazgatók felelősek a megyei szervezeti egységek hatáskörébe rendelt feladatok eredményes ellátásáért.</a:t>
            </a:r>
          </a:p>
          <a:p>
            <a:pPr algn="just">
              <a:defRPr/>
            </a:pPr>
            <a:r>
              <a:rPr lang="hu-HU" sz="2000" b="1" dirty="0" smtClean="0">
                <a:latin typeface="Bookman Old Style" panose="02050604050505020204" pitchFamily="18" charset="0"/>
              </a:rPr>
              <a:t>Projekt </a:t>
            </a:r>
            <a:r>
              <a:rPr lang="hu-HU" sz="2000" b="1" dirty="0">
                <a:latin typeface="Bookman Old Style" panose="02050604050505020204" pitchFamily="18" charset="0"/>
              </a:rPr>
              <a:t>szervezet</a:t>
            </a:r>
          </a:p>
          <a:p>
            <a:pPr marL="285750" indent="-285750" algn="just">
              <a:buClrTx/>
              <a:buFont typeface="Arial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főtitkár bizonyos feladatok elvégzésére egyedi utasítással projekt szervezetet hozhat létre a különböző feladatköröket ellátó, a feladathoz kapcsolódó munkaterületen dolgozókból.</a:t>
            </a:r>
          </a:p>
        </p:txBody>
      </p:sp>
    </p:spTree>
    <p:extLst>
      <p:ext uri="{BB962C8B-B14F-4D97-AF65-F5344CB8AC3E}">
        <p14:creationId xmlns:p14="http://schemas.microsoft.com/office/powerpoint/2010/main" val="22003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 Magyar Labdarúgó Szövetség (MLSZ) működése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075411" y="1319309"/>
            <a:ext cx="6316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Bookman Old Style" panose="02050604050505020204" pitchFamily="18" charset="0"/>
              </a:rPr>
              <a:t>A Szövetség és a Hivatal vezetői, munkatársai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3181" y="1844676"/>
            <a:ext cx="11959530" cy="460851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A főtitkár közvetlen alárendeltségébe tartozó </a:t>
            </a:r>
            <a:r>
              <a:rPr lang="hu-HU" sz="2000" b="1" dirty="0" smtClean="0">
                <a:latin typeface="Bookman Old Style" panose="02050604050505020204" pitchFamily="18" charset="0"/>
              </a:rPr>
              <a:t>munkaszervezetek</a:t>
            </a:r>
          </a:p>
          <a:p>
            <a:pPr algn="just"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1. Adminisztráció és Kommunikációs Iroda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Ellátja a testületek, szervek, hivatali egységek, bizottságok munkáiból rá háruló feladatokat. 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Felelős </a:t>
            </a:r>
            <a:r>
              <a:rPr lang="hu-HU" sz="2000" dirty="0">
                <a:latin typeface="Bookman Old Style" panose="02050604050505020204" pitchFamily="18" charset="0"/>
              </a:rPr>
              <a:t>a kommunikáció, </a:t>
            </a:r>
            <a:r>
              <a:rPr lang="hu-HU" sz="2000" dirty="0" smtClean="0">
                <a:latin typeface="Bookman Old Style" panose="02050604050505020204" pitchFamily="18" charset="0"/>
              </a:rPr>
              <a:t> a PR, </a:t>
            </a:r>
            <a:r>
              <a:rPr lang="hu-HU" sz="2000" dirty="0">
                <a:latin typeface="Bookman Old Style" panose="02050604050505020204" pitchFamily="18" charset="0"/>
              </a:rPr>
              <a:t>sajtó és médiakapcsolatokért.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2. Szakmai és Felnőttképzési Intézet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szövetség edzőképzéssel, játékvezető-képzéssel, felnőttképzéssel, valamint korosztályos képzéssel kapcsolatos stratégiai céljait valósítja meg. Az </a:t>
            </a:r>
            <a:r>
              <a:rPr lang="hu-HU" sz="2000" dirty="0" smtClean="0">
                <a:latin typeface="Bookman Old Style" panose="02050604050505020204" pitchFamily="18" charset="0"/>
              </a:rPr>
              <a:t>intézetet </a:t>
            </a:r>
            <a:r>
              <a:rPr lang="hu-HU" sz="2000" dirty="0">
                <a:latin typeface="Bookman Old Style" panose="02050604050505020204" pitchFamily="18" charset="0"/>
              </a:rPr>
              <a:t>i</a:t>
            </a:r>
            <a:r>
              <a:rPr lang="hu-HU" sz="2000" dirty="0" smtClean="0">
                <a:latin typeface="Bookman Old Style" panose="02050604050505020204" pitchFamily="18" charset="0"/>
              </a:rPr>
              <a:t>gazgató </a:t>
            </a:r>
            <a:r>
              <a:rPr lang="hu-HU" sz="2000" dirty="0">
                <a:latin typeface="Bookman Old Style" panose="02050604050505020204" pitchFamily="18" charset="0"/>
              </a:rPr>
              <a:t>vezeti.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Részei: - </a:t>
            </a:r>
            <a:r>
              <a:rPr lang="hu-HU" sz="2000" dirty="0" smtClean="0">
                <a:latin typeface="Bookman Old Style" panose="02050604050505020204" pitchFamily="18" charset="0"/>
              </a:rPr>
              <a:t>edzőképzés; 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    - </a:t>
            </a:r>
            <a:r>
              <a:rPr lang="hu-HU" sz="2000" dirty="0">
                <a:latin typeface="Bookman Old Style" panose="02050604050505020204" pitchFamily="18" charset="0"/>
              </a:rPr>
              <a:t>menedzserképzés </a:t>
            </a:r>
            <a:r>
              <a:rPr lang="hu-HU" sz="2000" dirty="0" smtClean="0">
                <a:latin typeface="Bookman Old Style" panose="02050604050505020204" pitchFamily="18" charset="0"/>
              </a:rPr>
              <a:t>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defRPr/>
            </a:pPr>
            <a:r>
              <a:rPr lang="hu-HU" sz="2000" dirty="0">
                <a:latin typeface="Bookman Old Style" panose="02050604050505020204" pitchFamily="18" charset="0"/>
              </a:rPr>
              <a:t>            </a:t>
            </a:r>
            <a:r>
              <a:rPr lang="hu-HU" sz="2000" dirty="0" smtClean="0">
                <a:latin typeface="Bookman Old Style" panose="02050604050505020204" pitchFamily="18" charset="0"/>
              </a:rPr>
              <a:t>    - </a:t>
            </a:r>
            <a:r>
              <a:rPr lang="hu-HU" sz="2000" dirty="0">
                <a:latin typeface="Bookman Old Style" panose="02050604050505020204" pitchFamily="18" charset="0"/>
              </a:rPr>
              <a:t>játékvezető </a:t>
            </a:r>
            <a:r>
              <a:rPr lang="hu-HU" sz="2000" dirty="0" smtClean="0">
                <a:latin typeface="Bookman Old Style" panose="02050604050505020204" pitchFamily="18" charset="0"/>
              </a:rPr>
              <a:t>képzés.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defRPr/>
            </a:pP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>
                <a:latin typeface="Bookman Old Style" panose="02050604050505020204" pitchFamily="18" charset="0"/>
              </a:rPr>
              <a:t>A Magyar Labdarúgó Szövetség (MLSZ) működése</a:t>
            </a: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457870" y="1199467"/>
            <a:ext cx="1363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 smtClean="0">
                <a:latin typeface="Bookman Old Style" panose="02050604050505020204" pitchFamily="18" charset="0"/>
              </a:rPr>
              <a:t>Divíziók</a:t>
            </a:r>
            <a:endParaRPr lang="hu-HU" sz="2000" b="1" dirty="0">
              <a:latin typeface="Bookman Old Style" panose="02050604050505020204" pitchFamily="18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3181" y="1724834"/>
            <a:ext cx="11952619" cy="5028392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1. Operatív </a:t>
            </a:r>
            <a:r>
              <a:rPr lang="hu-HU" sz="2000" b="1" dirty="0" smtClean="0">
                <a:latin typeface="Bookman Old Style" panose="02050604050505020204" pitchFamily="18" charset="0"/>
              </a:rPr>
              <a:t>Divízió</a:t>
            </a:r>
            <a:endParaRPr lang="hu-HU" sz="2000" b="1" dirty="0">
              <a:latin typeface="Bookman Old Style" panose="02050604050505020204" pitchFamily="18" charset="0"/>
            </a:endParaRPr>
          </a:p>
          <a:p>
            <a:pPr marL="285750" indent="-285750" algn="just">
              <a:buClrTx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Ellátja a </a:t>
            </a:r>
            <a:r>
              <a:rPr lang="hu-HU" sz="2000" dirty="0" smtClean="0">
                <a:latin typeface="Bookman Old Style" panose="02050604050505020204" pitchFamily="18" charset="0"/>
              </a:rPr>
              <a:t>szövetség </a:t>
            </a:r>
            <a:r>
              <a:rPr lang="hu-HU" sz="2000" dirty="0">
                <a:latin typeface="Bookman Old Style" panose="02050604050505020204" pitchFamily="18" charset="0"/>
              </a:rPr>
              <a:t>és a Hivatal komplex </a:t>
            </a:r>
            <a:r>
              <a:rPr lang="hu-HU" sz="2000" dirty="0" smtClean="0">
                <a:latin typeface="Bookman Old Style" panose="02050604050505020204" pitchFamily="18" charset="0"/>
              </a:rPr>
              <a:t>gazdasági, a beruházásokkal, a társasági adótámogatási rendszerrel kapcsolatos pályázatkezelési és ellenőrzési </a:t>
            </a:r>
            <a:r>
              <a:rPr lang="hu-HU" sz="2000" dirty="0">
                <a:latin typeface="Bookman Old Style" panose="02050604050505020204" pitchFamily="18" charset="0"/>
              </a:rPr>
              <a:t>feladatait. Vezetője az Operatív Igazgató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defRPr/>
            </a:pPr>
            <a:r>
              <a:rPr lang="hu-HU" sz="2000" b="1" dirty="0">
                <a:latin typeface="Bookman Old Style" panose="02050604050505020204" pitchFamily="18" charset="0"/>
              </a:rPr>
              <a:t>2. </a:t>
            </a:r>
            <a:r>
              <a:rPr lang="hu-HU" sz="2000" b="1" dirty="0" smtClean="0">
                <a:latin typeface="Bookman Old Style" panose="02050604050505020204" pitchFamily="18" charset="0"/>
              </a:rPr>
              <a:t>Sportdivízió</a:t>
            </a:r>
            <a:endParaRPr lang="hu-HU" sz="2000" b="1" dirty="0">
              <a:latin typeface="Bookman Old Style" panose="02050604050505020204" pitchFamily="18" charset="0"/>
            </a:endParaRPr>
          </a:p>
          <a:p>
            <a:pPr marL="285750" indent="-285750" algn="just">
              <a:buClrTx/>
              <a:buFont typeface="Arial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Megvalósítja a szövetség </a:t>
            </a:r>
            <a:r>
              <a:rPr lang="hu-HU" sz="2000" dirty="0" smtClean="0">
                <a:latin typeface="Bookman Old Style" panose="02050604050505020204" pitchFamily="18" charset="0"/>
              </a:rPr>
              <a:t>szakmai </a:t>
            </a:r>
            <a:r>
              <a:rPr lang="hu-HU" sz="2000" dirty="0">
                <a:latin typeface="Bookman Old Style" panose="02050604050505020204" pitchFamily="18" charset="0"/>
              </a:rPr>
              <a:t>fejlesztési terveit. Vezetője a Sportigazgató, akinek irányítása alá tartozik a </a:t>
            </a:r>
            <a:r>
              <a:rPr lang="hu-HU" sz="2000" dirty="0" smtClean="0">
                <a:latin typeface="Bookman Old Style" panose="02050604050505020204" pitchFamily="18" charset="0"/>
              </a:rPr>
              <a:t>Sportigazgatóság</a:t>
            </a:r>
            <a:r>
              <a:rPr lang="hu-HU" sz="2000" dirty="0">
                <a:latin typeface="Bookman Old Style" panose="02050604050505020204" pitchFamily="18" charset="0"/>
              </a:rPr>
              <a:t>.</a:t>
            </a:r>
          </a:p>
          <a:p>
            <a:pPr marL="285750" indent="-285750" algn="just">
              <a:buClrTx/>
              <a:buFont typeface="Arial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</a:t>
            </a:r>
            <a:r>
              <a:rPr lang="hu-HU" sz="2000" dirty="0" smtClean="0">
                <a:latin typeface="Bookman Old Style" panose="02050604050505020204" pitchFamily="18" charset="0"/>
              </a:rPr>
              <a:t>Sportigazgató vezeti az Utánpótlás Szakágat, felügyeli az </a:t>
            </a:r>
            <a:r>
              <a:rPr lang="hu-HU" sz="2000" dirty="0" err="1" smtClean="0">
                <a:latin typeface="Bookman Old Style" panose="02050604050505020204" pitchFamily="18" charset="0"/>
              </a:rPr>
              <a:t>Erőnléti-Rehabilitációs</a:t>
            </a:r>
            <a:r>
              <a:rPr lang="hu-HU" sz="2000" dirty="0" smtClean="0">
                <a:latin typeface="Bookman Old Style" panose="02050604050505020204" pitchFamily="18" charset="0"/>
              </a:rPr>
              <a:t> és Módszertani Központot. A divízión belül működik a </a:t>
            </a:r>
            <a:r>
              <a:rPr lang="hu-HU" sz="2000" dirty="0" err="1" smtClean="0">
                <a:latin typeface="Bookman Old Style" panose="02050604050505020204" pitchFamily="18" charset="0"/>
              </a:rPr>
              <a:t>Grassroots</a:t>
            </a:r>
            <a:r>
              <a:rPr lang="hu-HU" sz="2000" dirty="0" smtClean="0">
                <a:latin typeface="Bookman Old Style" panose="02050604050505020204" pitchFamily="18" charset="0"/>
              </a:rPr>
              <a:t> Igazgatóság, a </a:t>
            </a:r>
            <a:r>
              <a:rPr lang="hu-HU" sz="2000" dirty="0" err="1" smtClean="0">
                <a:latin typeface="Bookman Old Style" panose="02050604050505020204" pitchFamily="18" charset="0"/>
              </a:rPr>
              <a:t>Futsal</a:t>
            </a:r>
            <a:r>
              <a:rPr lang="hu-HU" sz="2000" smtClean="0">
                <a:latin typeface="Bookman Old Style" panose="02050604050505020204" pitchFamily="18" charset="0"/>
              </a:rPr>
              <a:t> - </a:t>
            </a:r>
            <a:r>
              <a:rPr lang="hu-HU" sz="2000" dirty="0" smtClean="0">
                <a:latin typeface="Bookman Old Style" panose="02050604050505020204" pitchFamily="18" charset="0"/>
              </a:rPr>
              <a:t>és a Strandlabdarúgó Szakág is.</a:t>
            </a:r>
          </a:p>
          <a:p>
            <a:pPr algn="just">
              <a:buClrTx/>
              <a:defRPr/>
            </a:pPr>
            <a:r>
              <a:rPr lang="hu-HU" sz="2000" b="1" dirty="0" smtClean="0">
                <a:latin typeface="Bookman Old Style" panose="02050604050505020204" pitchFamily="18" charset="0"/>
              </a:rPr>
              <a:t>3</a:t>
            </a:r>
            <a:r>
              <a:rPr lang="hu-HU" sz="2000" b="1" dirty="0">
                <a:latin typeface="Bookman Old Style" panose="02050604050505020204" pitchFamily="18" charset="0"/>
              </a:rPr>
              <a:t>. </a:t>
            </a:r>
            <a:r>
              <a:rPr lang="hu-HU" sz="2000" b="1" dirty="0" smtClean="0">
                <a:latin typeface="Bookman Old Style" panose="02050604050505020204" pitchFamily="18" charset="0"/>
              </a:rPr>
              <a:t>Nemzetközi és Szervezési Divízió </a:t>
            </a:r>
            <a:endParaRPr lang="hu-HU" sz="2000" b="1" dirty="0">
              <a:latin typeface="Bookman Old Style" panose="02050604050505020204" pitchFamily="18" charset="0"/>
            </a:endParaRPr>
          </a:p>
          <a:p>
            <a:pPr marL="285750" indent="-285750" algn="just">
              <a:buClrTx/>
              <a:buFont typeface="Arial" panose="020B0604020202020204" pitchFamily="34" charset="0"/>
              <a:buChar char="•"/>
              <a:defRPr/>
            </a:pPr>
            <a:r>
              <a:rPr lang="hu-HU" sz="2000" dirty="0">
                <a:latin typeface="Bookman Old Style" panose="02050604050505020204" pitchFamily="18" charset="0"/>
              </a:rPr>
              <a:t>A nemzetközi tevékenység, a nemzetközi és hazai </a:t>
            </a:r>
            <a:r>
              <a:rPr lang="hu-HU" sz="2000" dirty="0" smtClean="0">
                <a:latin typeface="Bookman Old Style" panose="02050604050505020204" pitchFamily="18" charset="0"/>
              </a:rPr>
              <a:t>események, bajnokságok </a:t>
            </a:r>
            <a:r>
              <a:rPr lang="hu-HU" sz="2000" dirty="0">
                <a:latin typeface="Bookman Old Style" panose="02050604050505020204" pitchFamily="18" charset="0"/>
              </a:rPr>
              <a:t>és az ezekhez kapcsolódó </a:t>
            </a:r>
            <a:r>
              <a:rPr lang="hu-HU" sz="2000" dirty="0" smtClean="0">
                <a:latin typeface="Bookman Old Style" panose="02050604050505020204" pitchFamily="18" charset="0"/>
              </a:rPr>
              <a:t>szervezés </a:t>
            </a:r>
            <a:r>
              <a:rPr lang="hu-HU" sz="2000" dirty="0">
                <a:latin typeface="Bookman Old Style" panose="02050604050505020204" pitchFamily="18" charset="0"/>
              </a:rPr>
              <a:t>munkaszervezete. </a:t>
            </a:r>
            <a:endParaRPr lang="hu-HU" sz="2000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hu-HU" sz="2000" dirty="0" smtClean="0">
                <a:latin typeface="Bookman Old Style" panose="02050604050505020204" pitchFamily="18" charset="0"/>
              </a:rPr>
              <a:t>Vezetője </a:t>
            </a:r>
            <a:r>
              <a:rPr lang="hu-HU" sz="2000" dirty="0">
                <a:latin typeface="Bookman Old Style" panose="02050604050505020204" pitchFamily="18" charset="0"/>
              </a:rPr>
              <a:t>a Nemzetközi </a:t>
            </a:r>
            <a:r>
              <a:rPr lang="hu-HU" sz="2000" dirty="0" smtClean="0">
                <a:latin typeface="Bookman Old Style" panose="02050604050505020204" pitchFamily="18" charset="0"/>
              </a:rPr>
              <a:t>Igazgató, aki </a:t>
            </a:r>
            <a:r>
              <a:rPr lang="hu-HU" sz="2000" dirty="0">
                <a:latin typeface="Bookman Old Style" panose="02050604050505020204" pitchFamily="18" charset="0"/>
              </a:rPr>
              <a:t>irányítja a szövetség nemzetközi kapcsolatait, és nemzetközi fórumokon képviseli a </a:t>
            </a:r>
            <a:r>
              <a:rPr lang="hu-HU" sz="2000" dirty="0" smtClean="0">
                <a:latin typeface="Bookman Old Style" panose="02050604050505020204" pitchFamily="18" charset="0"/>
              </a:rPr>
              <a:t>szövetséget.</a:t>
            </a:r>
            <a:r>
              <a:rPr lang="hu-HU" sz="1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hu-HU" sz="1800" dirty="0">
                <a:solidFill>
                  <a:schemeClr val="bg1"/>
                </a:solidFill>
                <a:latin typeface="+mj-lt"/>
              </a:rPr>
              <a:t>és nemzetközi fórumokon képviseli a szövetséget.</a:t>
            </a:r>
          </a:p>
        </p:txBody>
      </p:sp>
    </p:spTree>
    <p:extLst>
      <p:ext uri="{BB962C8B-B14F-4D97-AF65-F5344CB8AC3E}">
        <p14:creationId xmlns:p14="http://schemas.microsoft.com/office/powerpoint/2010/main" val="14243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The International Football </a:t>
            </a:r>
            <a:r>
              <a:rPr lang="hu-HU" sz="2400" b="1" dirty="0" err="1">
                <a:latin typeface="Bookman Old Style" panose="02050604050505020204" pitchFamily="18" charset="0"/>
              </a:rPr>
              <a:t>Association</a:t>
            </a:r>
            <a:r>
              <a:rPr lang="hu-HU" sz="2400" b="1" dirty="0" smtClean="0">
                <a:latin typeface="Bookman Old Style" panose="02050604050505020204" pitchFamily="18" charset="0"/>
              </a:rPr>
              <a:t> </a:t>
            </a:r>
            <a:r>
              <a:rPr lang="hu-HU" sz="2400" b="1" dirty="0" err="1" smtClean="0">
                <a:latin typeface="Bookman Old Style" panose="02050604050505020204" pitchFamily="18" charset="0"/>
              </a:rPr>
              <a:t>Board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895117" y="2145359"/>
            <a:ext cx="1067752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hu-HU" sz="2000" b="1" dirty="0">
                <a:latin typeface="Bookman Old Style" panose="02050604050505020204" pitchFamily="18" charset="0"/>
              </a:rPr>
              <a:t>Felépítése, működési </a:t>
            </a:r>
            <a:r>
              <a:rPr lang="hu-HU" sz="2000" b="1" dirty="0" smtClean="0">
                <a:latin typeface="Bookman Old Style" panose="02050604050505020204" pitchFamily="18" charset="0"/>
              </a:rPr>
              <a:t>rendje</a:t>
            </a:r>
          </a:p>
          <a:p>
            <a:pPr algn="just">
              <a:lnSpc>
                <a:spcPct val="80000"/>
              </a:lnSpc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8 tagja van: - 4 FIFA </a:t>
            </a:r>
            <a:r>
              <a:rPr lang="hu-HU" sz="2000" dirty="0" smtClean="0">
                <a:latin typeface="Bookman Old Style" panose="02050604050505020204" pitchFamily="18" charset="0"/>
              </a:rPr>
              <a:t>küldött;</a:t>
            </a:r>
            <a:endParaRPr lang="hu-HU" sz="2000" dirty="0">
              <a:latin typeface="Bookman Old Style" panose="020506040505050202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	            - 1-1 fő küldött a 4 brit </a:t>
            </a:r>
            <a:r>
              <a:rPr lang="hu-HU" sz="2000" dirty="0" smtClean="0">
                <a:latin typeface="Bookman Old Style" panose="02050604050505020204" pitchFamily="18" charset="0"/>
              </a:rPr>
              <a:t>szövetségtől.</a:t>
            </a:r>
          </a:p>
          <a:p>
            <a:pPr algn="just">
              <a:lnSpc>
                <a:spcPct val="80000"/>
              </a:lnSpc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buFont typeface="Calibri" panose="020F050202020403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Minden küldött egy szavazattal rendelkezik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buFont typeface="Calibri" panose="020F050202020403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Döntéseit ¾</a:t>
            </a:r>
            <a:r>
              <a:rPr lang="hu-HU" sz="2000" dirty="0" err="1">
                <a:latin typeface="Bookman Old Style" panose="02050604050505020204" pitchFamily="18" charset="0"/>
              </a:rPr>
              <a:t>-es</a:t>
            </a:r>
            <a:r>
              <a:rPr lang="hu-HU" sz="2000" dirty="0">
                <a:latin typeface="Bookman Old Style" panose="02050604050505020204" pitchFamily="18" charset="0"/>
              </a:rPr>
              <a:t> többséggel hozza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Évente kétszer ülésezik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buFont typeface="Calibri" panose="020F050202020403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É</a:t>
            </a:r>
            <a:r>
              <a:rPr lang="hu-HU" sz="2000" i="1" dirty="0">
                <a:latin typeface="Bookman Old Style" panose="02050604050505020204" pitchFamily="18" charset="0"/>
              </a:rPr>
              <a:t>ves rendes ülés </a:t>
            </a:r>
            <a:r>
              <a:rPr lang="hu-HU" sz="2000" dirty="0">
                <a:latin typeface="Bookman Old Style" panose="02050604050505020204" pitchFamily="18" charset="0"/>
              </a:rPr>
              <a:t>február-március hónapokban a </a:t>
            </a:r>
            <a:r>
              <a:rPr lang="hu-HU" sz="2000" dirty="0" smtClean="0">
                <a:latin typeface="Bookman Old Style" panose="02050604050505020204" pitchFamily="18" charset="0"/>
              </a:rPr>
              <a:t>játékszabályokkal </a:t>
            </a:r>
            <a:r>
              <a:rPr lang="hu-HU" sz="2000" dirty="0">
                <a:latin typeface="Bookman Old Style" panose="02050604050505020204" pitchFamily="18" charset="0"/>
              </a:rPr>
              <a:t>kapcsolatban</a:t>
            </a:r>
            <a:r>
              <a:rPr lang="hu-HU" sz="2000" dirty="0" smtClean="0">
                <a:latin typeface="Bookman Old Style" panose="02050604050505020204" pitchFamily="18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buFont typeface="Calibri" panose="020F0502020204030204" pitchFamily="34" charset="0"/>
              <a:buChar char="•"/>
            </a:pPr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sz="2000" i="1" dirty="0">
                <a:latin typeface="Bookman Old Style" panose="02050604050505020204" pitchFamily="18" charset="0"/>
              </a:rPr>
              <a:t>Éves adminisztratív ülés</a:t>
            </a:r>
            <a:r>
              <a:rPr lang="hu-HU" sz="2000" dirty="0">
                <a:latin typeface="Bookman Old Style" panose="02050604050505020204" pitchFamily="18" charset="0"/>
              </a:rPr>
              <a:t> szeptember-október </a:t>
            </a:r>
            <a:r>
              <a:rPr lang="hu-HU" sz="2000" dirty="0" smtClean="0">
                <a:latin typeface="Bookman Old Style" panose="02050604050505020204" pitchFamily="18" charset="0"/>
              </a:rPr>
              <a:t>hónapokban </a:t>
            </a:r>
            <a:r>
              <a:rPr lang="hu-HU" sz="2000" dirty="0">
                <a:latin typeface="Bookman Old Style" panose="02050604050505020204" pitchFamily="18" charset="0"/>
              </a:rPr>
              <a:t>olyan kérdésekről, amelyek nem </a:t>
            </a:r>
            <a:r>
              <a:rPr lang="hu-HU" sz="2000" dirty="0" smtClean="0">
                <a:latin typeface="Bookman Old Style" panose="02050604050505020204" pitchFamily="18" charset="0"/>
              </a:rPr>
              <a:t>tartoznak </a:t>
            </a:r>
            <a:r>
              <a:rPr lang="hu-HU" sz="2000" dirty="0">
                <a:latin typeface="Bookman Old Style" panose="02050604050505020204" pitchFamily="18" charset="0"/>
              </a:rPr>
              <a:t>a játékszabályok körébe, de az </a:t>
            </a:r>
            <a:r>
              <a:rPr lang="hu-HU" sz="2000" dirty="0" smtClean="0">
                <a:latin typeface="Bookman Old Style" panose="02050604050505020204" pitchFamily="18" charset="0"/>
              </a:rPr>
              <a:t>IFAB értékelés </a:t>
            </a:r>
            <a:r>
              <a:rPr lang="hu-HU" sz="2000" dirty="0">
                <a:latin typeface="Bookman Old Style" panose="02050604050505020204" pitchFamily="18" charset="0"/>
              </a:rPr>
              <a:t>szerint veszélyre mutató jelenségek.</a:t>
            </a:r>
          </a:p>
        </p:txBody>
      </p:sp>
    </p:spTree>
    <p:extLst>
      <p:ext uri="{BB962C8B-B14F-4D97-AF65-F5344CB8AC3E}">
        <p14:creationId xmlns:p14="http://schemas.microsoft.com/office/powerpoint/2010/main" val="42847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832053" y="3320738"/>
            <a:ext cx="105336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latin typeface="Bookman Old Style" panose="02050604050505020204" pitchFamily="18" charset="0"/>
              </a:rPr>
              <a:t>Köszönöm a megtisztelő figyelmet!</a:t>
            </a:r>
          </a:p>
        </p:txBody>
      </p:sp>
    </p:spTree>
    <p:extLst>
      <p:ext uri="{BB962C8B-B14F-4D97-AF65-F5344CB8AC3E}">
        <p14:creationId xmlns:p14="http://schemas.microsoft.com/office/powerpoint/2010/main" val="11846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7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The International Football </a:t>
            </a:r>
            <a:r>
              <a:rPr lang="hu-HU" sz="2400" b="1" dirty="0" err="1">
                <a:latin typeface="Bookman Old Style" panose="02050604050505020204" pitchFamily="18" charset="0"/>
              </a:rPr>
              <a:t>Association</a:t>
            </a:r>
            <a:r>
              <a:rPr lang="hu-HU" sz="2400" b="1" dirty="0" smtClean="0">
                <a:latin typeface="Bookman Old Style" panose="02050604050505020204" pitchFamily="18" charset="0"/>
              </a:rPr>
              <a:t> </a:t>
            </a:r>
            <a:r>
              <a:rPr lang="hu-HU" sz="2400" b="1" dirty="0" err="1" smtClean="0">
                <a:latin typeface="Bookman Old Style" panose="02050604050505020204" pitchFamily="18" charset="0"/>
              </a:rPr>
              <a:t>Board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496461" y="1345259"/>
            <a:ext cx="5474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hu-HU" sz="2000" b="1" dirty="0" smtClean="0">
                <a:latin typeface="Bookman Old Style" panose="02050604050505020204" pitchFamily="18" charset="0"/>
              </a:rPr>
              <a:t>Amikor még nem voltak szabályok…</a:t>
            </a:r>
            <a:r>
              <a:rPr lang="hu-HU" sz="2000" dirty="0">
                <a:latin typeface="Bookman Old Style" panose="02050604050505020204" pitchFamily="18" charset="0"/>
              </a:rPr>
              <a:t>	</a:t>
            </a:r>
          </a:p>
        </p:txBody>
      </p:sp>
      <p:pic>
        <p:nvPicPr>
          <p:cNvPr id="8" name="Picture 2" descr="Street crazy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94" y="1897782"/>
            <a:ext cx="6450972" cy="48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1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5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The International Football </a:t>
            </a:r>
            <a:r>
              <a:rPr lang="hu-HU" sz="2400" b="1" dirty="0" err="1">
                <a:latin typeface="Bookman Old Style" panose="02050604050505020204" pitchFamily="18" charset="0"/>
              </a:rPr>
              <a:t>Association</a:t>
            </a:r>
            <a:r>
              <a:rPr lang="hu-HU" sz="2400" b="1" dirty="0" smtClean="0">
                <a:latin typeface="Bookman Old Style" panose="02050604050505020204" pitchFamily="18" charset="0"/>
              </a:rPr>
              <a:t> </a:t>
            </a:r>
            <a:r>
              <a:rPr lang="hu-HU" sz="2400" b="1" dirty="0" err="1" smtClean="0">
                <a:latin typeface="Bookman Old Style" panose="02050604050505020204" pitchFamily="18" charset="0"/>
              </a:rPr>
              <a:t>Board</a:t>
            </a:r>
            <a:endParaRPr lang="hu-HU" sz="2400" b="1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99792" y="1894730"/>
            <a:ext cx="4691708" cy="448419"/>
          </a:xfrm>
        </p:spPr>
        <p:txBody>
          <a:bodyPr>
            <a:noAutofit/>
          </a:bodyPr>
          <a:lstStyle/>
          <a:p>
            <a:pPr algn="just" eaLnBrk="1" hangingPunct="1"/>
            <a:r>
              <a:rPr lang="hu-HU" sz="2000" b="1" dirty="0">
                <a:effectLst/>
                <a:latin typeface="Bookman Old Style" panose="02050604050505020204" pitchFamily="18" charset="0"/>
              </a:rPr>
              <a:t>Lényegesebb történeti dátumok</a:t>
            </a:r>
          </a:p>
        </p:txBody>
      </p:sp>
      <p:sp>
        <p:nvSpPr>
          <p:cNvPr id="2" name="Téglalap 1"/>
          <p:cNvSpPr/>
          <p:nvPr/>
        </p:nvSpPr>
        <p:spPr>
          <a:xfrm>
            <a:off x="1378421" y="2680038"/>
            <a:ext cx="89344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1886: </a:t>
            </a:r>
            <a:r>
              <a:rPr lang="hu-HU" sz="2000" dirty="0" smtClean="0">
                <a:latin typeface="Bookman Old Style" panose="02050604050505020204" pitchFamily="18" charset="0"/>
              </a:rPr>
              <a:t>az </a:t>
            </a:r>
            <a:r>
              <a:rPr lang="hu-HU" sz="2000" dirty="0">
                <a:latin typeface="Bookman Old Style" panose="02050604050505020204" pitchFamily="18" charset="0"/>
              </a:rPr>
              <a:t>IFAB megalapítása, a játékszabályok elfogadása.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1891: </a:t>
            </a:r>
            <a:r>
              <a:rPr lang="hu-HU" sz="2000" dirty="0" smtClean="0">
                <a:latin typeface="Bookman Old Style" panose="02050604050505020204" pitchFamily="18" charset="0"/>
              </a:rPr>
              <a:t>a </a:t>
            </a:r>
            <a:r>
              <a:rPr lang="hu-HU" sz="2000" dirty="0">
                <a:latin typeface="Bookman Old Style" panose="02050604050505020204" pitchFamily="18" charset="0"/>
              </a:rPr>
              <a:t>büntetőrúgás bevezetése.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1913: </a:t>
            </a:r>
            <a:r>
              <a:rPr lang="hu-HU" sz="2000" dirty="0" smtClean="0">
                <a:latin typeface="Bookman Old Style" panose="02050604050505020204" pitchFamily="18" charset="0"/>
              </a:rPr>
              <a:t>a </a:t>
            </a:r>
            <a:r>
              <a:rPr lang="hu-HU" sz="2000" dirty="0">
                <a:latin typeface="Bookman Old Style" panose="02050604050505020204" pitchFamily="18" charset="0"/>
              </a:rPr>
              <a:t>FIFA az IFAB tagja lett.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1925: a </a:t>
            </a:r>
            <a:r>
              <a:rPr lang="hu-HU" sz="2000" dirty="0" err="1" smtClean="0">
                <a:latin typeface="Bookman Old Style" panose="02050604050505020204" pitchFamily="18" charset="0"/>
              </a:rPr>
              <a:t>lesszabály</a:t>
            </a:r>
            <a:r>
              <a:rPr lang="hu-HU" sz="2000" dirty="0" smtClean="0">
                <a:latin typeface="Bookman Old Style" panose="02050604050505020204" pitchFamily="18" charset="0"/>
              </a:rPr>
              <a:t> </a:t>
            </a:r>
            <a:r>
              <a:rPr lang="hu-HU" sz="2000" dirty="0">
                <a:latin typeface="Bookman Old Style" panose="02050604050505020204" pitchFamily="18" charset="0"/>
              </a:rPr>
              <a:t>módosítása (háromról </a:t>
            </a:r>
            <a:r>
              <a:rPr lang="hu-HU" sz="2000" dirty="0" smtClean="0">
                <a:latin typeface="Bookman Old Style" panose="02050604050505020204" pitchFamily="18" charset="0"/>
              </a:rPr>
              <a:t>kettőre csökkentve </a:t>
            </a:r>
            <a:r>
              <a:rPr lang="hu-HU" sz="2000" dirty="0">
                <a:latin typeface="Bookman Old Style" panose="02050604050505020204" pitchFamily="18" charset="0"/>
              </a:rPr>
              <a:t>a védekező csapat játékosainak számát a leshelyzet megítélésénél</a:t>
            </a:r>
            <a:r>
              <a:rPr lang="hu-HU" sz="2000" dirty="0" smtClean="0">
                <a:latin typeface="Bookman Old Style" panose="02050604050505020204" pitchFamily="18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2018: a VAR használatának engedélyezése a szövetségek számára.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5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The International Football </a:t>
            </a:r>
            <a:r>
              <a:rPr lang="hu-HU" sz="2400" b="1" dirty="0" err="1">
                <a:latin typeface="Bookman Old Style" panose="02050604050505020204" pitchFamily="18" charset="0"/>
              </a:rPr>
              <a:t>Association</a:t>
            </a:r>
            <a:r>
              <a:rPr lang="hu-HU" sz="2400" b="1" dirty="0" smtClean="0">
                <a:latin typeface="Bookman Old Style" panose="02050604050505020204" pitchFamily="18" charset="0"/>
              </a:rPr>
              <a:t> </a:t>
            </a:r>
            <a:r>
              <a:rPr lang="hu-HU" sz="2400" b="1" dirty="0" err="1" smtClean="0">
                <a:latin typeface="Bookman Old Style" panose="02050604050505020204" pitchFamily="18" charset="0"/>
              </a:rPr>
              <a:t>Board</a:t>
            </a:r>
            <a:endParaRPr lang="hu-HU" sz="2400" b="1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367678" y="1737064"/>
            <a:ext cx="7732398" cy="895349"/>
          </a:xfrm>
        </p:spPr>
        <p:txBody>
          <a:bodyPr>
            <a:noAutofit/>
          </a:bodyPr>
          <a:lstStyle/>
          <a:p>
            <a:pPr algn="just"/>
            <a:r>
              <a:rPr lang="hu-HU" sz="2000" dirty="0">
                <a:latin typeface="Bookman Old Style" panose="02050604050505020204" pitchFamily="18" charset="0"/>
              </a:rPr>
              <a:t>A Játékszabályok 17 szabályt és egyéb kötelező előírásokat, valamint a játékvezetők részére azok értelmezését </a:t>
            </a:r>
            <a:r>
              <a:rPr lang="hu-HU" sz="2000" dirty="0" smtClean="0">
                <a:latin typeface="Bookman Old Style" panose="02050604050505020204" pitchFamily="18" charset="0"/>
              </a:rPr>
              <a:t>és az </a:t>
            </a:r>
            <a:r>
              <a:rPr lang="hu-HU" sz="2000" dirty="0">
                <a:latin typeface="Bookman Old Style" panose="02050604050505020204" pitchFamily="18" charset="0"/>
              </a:rPr>
              <a:t>útmutatásokat adják </a:t>
            </a:r>
            <a:r>
              <a:rPr lang="hu-HU" sz="2000" dirty="0" smtClean="0">
                <a:latin typeface="Bookman Old Style" panose="02050604050505020204" pitchFamily="18" charset="0"/>
              </a:rPr>
              <a:t>meg.</a:t>
            </a:r>
            <a:endParaRPr lang="hu-HU" sz="2000" b="1" dirty="0">
              <a:effectLst/>
              <a:latin typeface="Bookman Old Style" panose="020506040505050202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699378" y="3257197"/>
            <a:ext cx="46865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0" indent="-476250" algn="just">
              <a:lnSpc>
                <a:spcPct val="8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1. A játéktér</a:t>
            </a:r>
          </a:p>
          <a:p>
            <a:pPr marL="476250" indent="-476250" algn="just">
              <a:lnSpc>
                <a:spcPct val="8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2. A labda </a:t>
            </a:r>
          </a:p>
          <a:p>
            <a:pPr marL="476250" indent="-476250" algn="just">
              <a:lnSpc>
                <a:spcPct val="8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3. A játékosok száma</a:t>
            </a:r>
          </a:p>
          <a:p>
            <a:pPr marL="476250" indent="-476250" algn="just">
              <a:lnSpc>
                <a:spcPct val="8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4. A játékosok felszerelése</a:t>
            </a:r>
          </a:p>
          <a:p>
            <a:pPr marL="476250" indent="-476250" algn="just">
              <a:lnSpc>
                <a:spcPct val="8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5. A játékvezető</a:t>
            </a:r>
          </a:p>
          <a:p>
            <a:pPr marL="476250" indent="-476250" algn="just">
              <a:lnSpc>
                <a:spcPct val="8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6. A játékvezető asszisztensek</a:t>
            </a:r>
          </a:p>
          <a:p>
            <a:pPr marL="476250" indent="-476250" algn="just">
              <a:lnSpc>
                <a:spcPct val="8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7. A mérkőzés időtartama</a:t>
            </a:r>
          </a:p>
          <a:p>
            <a:pPr marL="476250" indent="-476250" algn="just">
              <a:lnSpc>
                <a:spcPct val="8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8. A játék kezdete, újraindítása</a:t>
            </a:r>
          </a:p>
          <a:p>
            <a:pPr marL="476250" indent="-476250" algn="just">
              <a:lnSpc>
                <a:spcPct val="8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9. A labda játékban és játékon kívül </a:t>
            </a:r>
          </a:p>
        </p:txBody>
      </p:sp>
      <p:sp>
        <p:nvSpPr>
          <p:cNvPr id="3" name="Téglalap 2"/>
          <p:cNvSpPr/>
          <p:nvPr/>
        </p:nvSpPr>
        <p:spPr>
          <a:xfrm>
            <a:off x="5848350" y="3257197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10. A gól</a:t>
            </a:r>
          </a:p>
          <a:p>
            <a:pPr>
              <a:lnSpc>
                <a:spcPct val="8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11. A les</a:t>
            </a:r>
          </a:p>
          <a:p>
            <a:pPr>
              <a:lnSpc>
                <a:spcPct val="8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12. Szabálytalanságok és sportszerűtlenségek</a:t>
            </a:r>
          </a:p>
          <a:p>
            <a:pPr>
              <a:lnSpc>
                <a:spcPct val="8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13. Szabadrúgások</a:t>
            </a:r>
          </a:p>
          <a:p>
            <a:pPr>
              <a:lnSpc>
                <a:spcPct val="8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14. A büntetőrúgás</a:t>
            </a:r>
          </a:p>
          <a:p>
            <a:pPr>
              <a:lnSpc>
                <a:spcPct val="8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15. A bedobás</a:t>
            </a:r>
          </a:p>
          <a:p>
            <a:pPr>
              <a:lnSpc>
                <a:spcPct val="8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16. A kirúgás</a:t>
            </a:r>
          </a:p>
          <a:p>
            <a:pPr>
              <a:lnSpc>
                <a:spcPct val="80000"/>
              </a:lnSpc>
            </a:pPr>
            <a:r>
              <a:rPr lang="hu-HU" sz="2000" dirty="0">
                <a:latin typeface="Bookman Old Style" panose="02050604050505020204" pitchFamily="18" charset="0"/>
              </a:rPr>
              <a:t>17. A szögletrúgás</a:t>
            </a:r>
          </a:p>
        </p:txBody>
      </p:sp>
    </p:spTree>
    <p:extLst>
      <p:ext uri="{BB962C8B-B14F-4D97-AF65-F5344CB8AC3E}">
        <p14:creationId xmlns:p14="http://schemas.microsoft.com/office/powerpoint/2010/main" val="39492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5" y="536216"/>
            <a:ext cx="963582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smtClean="0">
                <a:latin typeface="Bookman Old Style" panose="02050604050505020204" pitchFamily="18" charset="0"/>
              </a:rPr>
              <a:t>The International Football </a:t>
            </a:r>
            <a:r>
              <a:rPr lang="hu-HU" sz="2400" b="1" dirty="0" err="1">
                <a:latin typeface="Bookman Old Style" panose="02050604050505020204" pitchFamily="18" charset="0"/>
              </a:rPr>
              <a:t>Association</a:t>
            </a:r>
            <a:r>
              <a:rPr lang="hu-HU" sz="2400" b="1" dirty="0" smtClean="0">
                <a:latin typeface="Bookman Old Style" panose="02050604050505020204" pitchFamily="18" charset="0"/>
              </a:rPr>
              <a:t> </a:t>
            </a:r>
            <a:r>
              <a:rPr lang="hu-HU" sz="2400" b="1" dirty="0" err="1" smtClean="0">
                <a:latin typeface="Bookman Old Style" panose="02050604050505020204" pitchFamily="18" charset="0"/>
              </a:rPr>
              <a:t>Board</a:t>
            </a:r>
            <a:endParaRPr lang="hu-HU" sz="2400" b="1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1173367" y="2409472"/>
            <a:ext cx="101210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Miért történik oly kevés változás a Játékszabályokban?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Miért tekintik az </a:t>
            </a:r>
            <a:r>
              <a:rPr lang="hu-HU" sz="2000" dirty="0" err="1">
                <a:latin typeface="Bookman Old Style" panose="02050604050505020204" pitchFamily="18" charset="0"/>
              </a:rPr>
              <a:t>IFAB-ot</a:t>
            </a:r>
            <a:r>
              <a:rPr lang="hu-HU" sz="2000" dirty="0">
                <a:latin typeface="Bookman Old Style" panose="02050604050505020204" pitchFamily="18" charset="0"/>
              </a:rPr>
              <a:t> konzervatív szervezetnek?</a:t>
            </a:r>
          </a:p>
          <a:p>
            <a:pPr algn="just"/>
            <a:endParaRPr lang="hu-HU" sz="2000" dirty="0">
              <a:latin typeface="Bookman Old Style" panose="0205060405050502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Bookman Old Style" panose="02050604050505020204" pitchFamily="18" charset="0"/>
              </a:rPr>
              <a:t>A válasz egyenes, nyílt: a labdarúgás sikerének alapvető oka annak egyszerűsége. Az IFAB, mint a Játékszabályok felügyelője azon tevékenykedik, hogy megőrizze, megvédje a labdarúgás eredeti jellegét, jellemzőit, amelynek révén a XX. század legnagyobb sportágává, tömegszórakoztatójává nőtte ki magát. </a:t>
            </a:r>
          </a:p>
          <a:p>
            <a:pPr marL="476250" indent="-476250" algn="just">
              <a:lnSpc>
                <a:spcPct val="80000"/>
              </a:lnSpc>
            </a:pPr>
            <a:endParaRPr lang="hu-H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415965" y="536216"/>
            <a:ext cx="9635827" cy="4067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2400" b="1" dirty="0" err="1">
                <a:latin typeface="Bookman Old Style" panose="02050604050505020204" pitchFamily="18" charset="0"/>
              </a:rPr>
              <a:t>Fédération</a:t>
            </a:r>
            <a:r>
              <a:rPr lang="hu-HU" sz="2400" b="1" dirty="0">
                <a:latin typeface="Bookman Old Style" panose="02050604050505020204" pitchFamily="18" charset="0"/>
              </a:rPr>
              <a:t> </a:t>
            </a:r>
            <a:r>
              <a:rPr lang="hu-HU" sz="2400" b="1" dirty="0" err="1">
                <a:latin typeface="Bookman Old Style" panose="02050604050505020204" pitchFamily="18" charset="0"/>
              </a:rPr>
              <a:t>Internationale</a:t>
            </a:r>
            <a:r>
              <a:rPr lang="hu-HU" sz="2400" b="1" dirty="0">
                <a:latin typeface="Bookman Old Style" panose="02050604050505020204" pitchFamily="18" charset="0"/>
              </a:rPr>
              <a:t> de Football </a:t>
            </a:r>
            <a:r>
              <a:rPr lang="hu-HU" sz="2400" b="1" dirty="0" err="1">
                <a:latin typeface="Bookman Old Style" panose="02050604050505020204" pitchFamily="18" charset="0"/>
              </a:rPr>
              <a:t>Association</a:t>
            </a: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2400" b="1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2400" b="1" dirty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2000" b="1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2000" b="1" dirty="0"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hu-HU" sz="2000" b="1" dirty="0" smtClean="0">
                <a:latin typeface="Bookman Old Style" panose="02050604050505020204" pitchFamily="18" charset="0"/>
              </a:rPr>
              <a:t>Történelmi </a:t>
            </a:r>
            <a:r>
              <a:rPr lang="hu-HU" sz="2000" b="1" dirty="0">
                <a:latin typeface="Bookman Old Style" panose="02050604050505020204" pitchFamily="18" charset="0"/>
              </a:rPr>
              <a:t>visszatekintés</a:t>
            </a:r>
            <a:endParaRPr lang="hu-HU" sz="2000" b="1" dirty="0" smtClean="0">
              <a:latin typeface="Bookman Old Style" panose="02050604050505020204" pitchFamily="18" charset="0"/>
            </a:endParaRPr>
          </a:p>
          <a:p>
            <a:pPr>
              <a:defRPr/>
            </a:pPr>
            <a:endParaRPr lang="hu-HU" sz="5400" b="1" dirty="0">
              <a:latin typeface="Bookman Old Style" panose="020506040505050202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1" y="214651"/>
            <a:ext cx="1072394" cy="10225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90" y="10850"/>
            <a:ext cx="959810" cy="162679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33400" y="3289688"/>
            <a:ext cx="84772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1904</a:t>
            </a:r>
            <a:r>
              <a:rPr lang="hu-HU" sz="2000" dirty="0">
                <a:latin typeface="Bookman Old Style" panose="02050604050505020204" pitchFamily="18" charset="0"/>
              </a:rPr>
              <a:t>. május 21. - Alapítás Párizsban.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Alapítók</a:t>
            </a:r>
            <a:r>
              <a:rPr lang="hu-HU" sz="2000" dirty="0">
                <a:latin typeface="Bookman Old Style" panose="02050604050505020204" pitchFamily="18" charset="0"/>
              </a:rPr>
              <a:t>: Franciaország, Belgium, Dánia, Hollandia,    </a:t>
            </a:r>
            <a:r>
              <a:rPr lang="hu-HU" sz="2000" dirty="0" smtClean="0">
                <a:latin typeface="Bookman Old Style" panose="02050604050505020204" pitchFamily="18" charset="0"/>
              </a:rPr>
              <a:t>  Spanyolország</a:t>
            </a:r>
            <a:r>
              <a:rPr lang="hu-HU" sz="2000" dirty="0">
                <a:latin typeface="Bookman Old Style" panose="02050604050505020204" pitchFamily="18" charset="0"/>
              </a:rPr>
              <a:t>, Svédország, Svájc.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1905</a:t>
            </a:r>
            <a:r>
              <a:rPr lang="hu-HU" sz="2000" dirty="0">
                <a:latin typeface="Bookman Old Style" panose="02050604050505020204" pitchFamily="18" charset="0"/>
              </a:rPr>
              <a:t>. - Anglia belépése.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1907</a:t>
            </a:r>
            <a:r>
              <a:rPr lang="hu-HU" sz="2000" dirty="0">
                <a:latin typeface="Bookman Old Style" panose="02050604050505020204" pitchFamily="18" charset="0"/>
              </a:rPr>
              <a:t>. - Magyarország is tagja lett a FIFA-nak.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1930</a:t>
            </a:r>
            <a:r>
              <a:rPr lang="hu-HU" sz="2000" dirty="0">
                <a:latin typeface="Bookman Old Style" panose="02050604050505020204" pitchFamily="18" charset="0"/>
              </a:rPr>
              <a:t>. - Világbajnokság Uruguayban, kongresszus Budapesten.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1954-1966</a:t>
            </a:r>
            <a:r>
              <a:rPr lang="hu-HU" sz="2000" dirty="0">
                <a:latin typeface="Bookman Old Style" panose="02050604050505020204" pitchFamily="18" charset="0"/>
              </a:rPr>
              <a:t>. - Konföderációk létrehozása.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Bookman Old Style" panose="02050604050505020204" pitchFamily="18" charset="0"/>
              </a:rPr>
              <a:t>2017. </a:t>
            </a:r>
            <a:r>
              <a:rPr lang="hu-HU" sz="2000" dirty="0">
                <a:latin typeface="Bookman Old Style" panose="02050604050505020204" pitchFamily="18" charset="0"/>
              </a:rPr>
              <a:t>- Tagszövetségek száma: </a:t>
            </a:r>
            <a:r>
              <a:rPr lang="hu-HU" sz="2000" dirty="0" smtClean="0">
                <a:latin typeface="Bookman Old Style" panose="02050604050505020204" pitchFamily="18" charset="0"/>
              </a:rPr>
              <a:t>211.</a:t>
            </a:r>
            <a:endParaRPr lang="hu-HU" sz="2000" dirty="0">
              <a:latin typeface="Bookman Old Style" panose="020506040505050202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50" y="3122788"/>
            <a:ext cx="3019570" cy="264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2694</TotalTime>
  <Words>2354</Words>
  <Application>Microsoft Office PowerPoint</Application>
  <PresentationFormat>Szélesvásznú</PresentationFormat>
  <Paragraphs>470</Paragraphs>
  <Slides>40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6" baseType="lpstr">
      <vt:lpstr>Arial</vt:lpstr>
      <vt:lpstr>Bookman Old Style</vt:lpstr>
      <vt:lpstr>Calibri</vt:lpstr>
      <vt:lpstr>Calibri Light</vt:lpstr>
      <vt:lpstr>Wingdings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Lényegesebb történeti dátumok</vt:lpstr>
      <vt:lpstr>A Játékszabályok 17 szabályt és egyéb kötelező előírásokat, valamint a játékvezetők részére azok értelmezését és az útmutatásokat adják meg.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Az MLSZ Grassroots Önkéntes Programja összhangban az UEFA Edzőképzési Konvenció Struktúrájával</vt:lpstr>
      <vt:lpstr>PowerPoint bemutató</vt:lpstr>
      <vt:lpstr>PowerPoint bemutató</vt:lpstr>
      <vt:lpstr>PowerPoint bemutató</vt:lpstr>
      <vt:lpstr>Elnökség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Kocsárdy Gyula</dc:creator>
  <cp:lastModifiedBy>Kocsárdy Gyula</cp:lastModifiedBy>
  <cp:revision>69</cp:revision>
  <dcterms:created xsi:type="dcterms:W3CDTF">2017-07-31T09:52:11Z</dcterms:created>
  <dcterms:modified xsi:type="dcterms:W3CDTF">2019-08-15T12:26:00Z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