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75" r:id="rId5"/>
    <p:sldId id="280" r:id="rId6"/>
    <p:sldId id="276" r:id="rId7"/>
    <p:sldId id="279" r:id="rId8"/>
    <p:sldId id="277" r:id="rId9"/>
    <p:sldId id="278" r:id="rId10"/>
    <p:sldId id="281" r:id="rId11"/>
    <p:sldId id="282" r:id="rId12"/>
    <p:sldId id="283" r:id="rId13"/>
    <p:sldId id="284" r:id="rId14"/>
    <p:sldId id="285" r:id="rId15"/>
    <p:sldId id="286" r:id="rId16"/>
    <p:sldId id="273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543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122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998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891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18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133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13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55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177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318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545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31D7B-48B3-4B55-9503-89532C9BF470}" type="datetimeFigureOut">
              <a:rPr lang="hu-HU" smtClean="0"/>
              <a:t>2017.08.18.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1C652-7C4F-42EA-BE6D-FA2571627C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032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235575" y="2778744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5400" b="1" dirty="0" err="1" smtClean="0">
                <a:latin typeface="Bookman Old Style" panose="02050604050505020204" pitchFamily="18" charset="0"/>
              </a:rPr>
              <a:t>Grassroots</a:t>
            </a:r>
            <a:r>
              <a:rPr lang="hu-HU" sz="5400" b="1" dirty="0" smtClean="0">
                <a:latin typeface="Bookman Old Style" panose="02050604050505020204" pitchFamily="18" charset="0"/>
              </a:rPr>
              <a:t> fesztiválok szervezése</a:t>
            </a: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32289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A fesztivál szervezőinek feladatai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83564" y="1637647"/>
            <a:ext cx="117144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sz="2000" b="1" dirty="0" smtClean="0">
                <a:latin typeface="Bookman Old Style" panose="02050604050505020204" pitchFamily="18" charset="0"/>
              </a:rPr>
              <a:t>Köszöntés </a:t>
            </a:r>
            <a:r>
              <a:rPr lang="hu-HU" sz="2000" b="1" dirty="0">
                <a:latin typeface="Bookman Old Style" panose="02050604050505020204" pitchFamily="18" charset="0"/>
              </a:rPr>
              <a:t>és </a:t>
            </a:r>
            <a:r>
              <a:rPr lang="hu-HU" sz="2000" b="1" dirty="0" smtClean="0">
                <a:latin typeface="Bookman Old Style" panose="02050604050505020204" pitchFamily="18" charset="0"/>
              </a:rPr>
              <a:t>információk</a:t>
            </a:r>
            <a:endParaRPr lang="en-GB" sz="2000" dirty="0">
              <a:latin typeface="Bookman Old Style" panose="02050604050505020204" pitchFamily="18" charset="0"/>
            </a:endParaRPr>
          </a:p>
          <a:p>
            <a:pPr marL="736092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latin typeface="Bookman Old Style" panose="02050604050505020204" pitchFamily="18" charset="0"/>
              </a:rPr>
              <a:t>Köszöntik </a:t>
            </a:r>
            <a:r>
              <a:rPr lang="hu-HU" sz="2000" dirty="0">
                <a:latin typeface="Bookman Old Style" panose="02050604050505020204" pitchFamily="18" charset="0"/>
              </a:rPr>
              <a:t>a résztvevőket, elmagyarázzák a pályabeosztást és a </a:t>
            </a:r>
            <a:r>
              <a:rPr lang="hu-HU" sz="2000" dirty="0" smtClean="0">
                <a:latin typeface="Bookman Old Style" panose="02050604050505020204" pitchFamily="18" charset="0"/>
              </a:rPr>
              <a:t>rotációt</a:t>
            </a:r>
            <a:r>
              <a:rPr lang="en-GB" sz="2000" dirty="0" smtClean="0">
                <a:latin typeface="Bookman Old Style" panose="02050604050505020204" pitchFamily="18" charset="0"/>
              </a:rPr>
              <a:t>.</a:t>
            </a:r>
            <a:endParaRPr lang="en-GB" sz="2000" dirty="0">
              <a:latin typeface="Bookman Old Style" panose="02050604050505020204" pitchFamily="18" charset="0"/>
            </a:endParaRPr>
          </a:p>
          <a:p>
            <a:pPr marL="736092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latin typeface="Bookman Old Style" panose="02050604050505020204" pitchFamily="18" charset="0"/>
              </a:rPr>
              <a:t>Minden </a:t>
            </a:r>
            <a:r>
              <a:rPr lang="hu-HU" sz="2000" dirty="0" smtClean="0">
                <a:latin typeface="Bookman Old Style" panose="02050604050505020204" pitchFamily="18" charset="0"/>
              </a:rPr>
              <a:t>edző-pedagógus </a:t>
            </a:r>
            <a:r>
              <a:rPr lang="hu-HU" sz="2000" dirty="0">
                <a:latin typeface="Bookman Old Style" panose="02050604050505020204" pitchFamily="18" charset="0"/>
              </a:rPr>
              <a:t>egy-egy másolatot kap a pályabeosztásról</a:t>
            </a:r>
            <a:r>
              <a:rPr lang="en-GB" sz="2000" dirty="0">
                <a:latin typeface="Bookman Old Style" panose="02050604050505020204" pitchFamily="18" charset="0"/>
              </a:rPr>
              <a:t>.</a:t>
            </a:r>
          </a:p>
          <a:p>
            <a:pPr marL="640080" lvl="1" indent="-246888" fontAlgn="auto">
              <a:spcAft>
                <a:spcPts val="0"/>
              </a:spcAft>
              <a:buFont typeface="Arial" charset="0"/>
              <a:buNone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sz="2000" b="1" dirty="0">
                <a:latin typeface="Bookman Old Style" panose="02050604050505020204" pitchFamily="18" charset="0"/>
              </a:rPr>
              <a:t>A fesztivál </a:t>
            </a:r>
            <a:r>
              <a:rPr lang="hu-HU" sz="2000" b="1" dirty="0" smtClean="0">
                <a:latin typeface="Bookman Old Style" panose="02050604050505020204" pitchFamily="18" charset="0"/>
              </a:rPr>
              <a:t>alatt</a:t>
            </a:r>
            <a:r>
              <a:rPr lang="en-GB" sz="2000" dirty="0" smtClean="0">
                <a:latin typeface="Bookman Old Style" panose="02050604050505020204" pitchFamily="18" charset="0"/>
              </a:rPr>
              <a:t> </a:t>
            </a:r>
            <a:endParaRPr lang="en-GB" sz="2000" dirty="0">
              <a:latin typeface="Bookman Old Style" panose="02050604050505020204" pitchFamily="18" charset="0"/>
            </a:endParaRPr>
          </a:p>
          <a:p>
            <a:pPr marL="736092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latin typeface="Bookman Old Style" panose="02050604050505020204" pitchFamily="18" charset="0"/>
              </a:rPr>
              <a:t>A </a:t>
            </a:r>
            <a:r>
              <a:rPr lang="hu-HU" sz="2000" dirty="0">
                <a:latin typeface="Bookman Old Style" panose="02050604050505020204" pitchFamily="18" charset="0"/>
              </a:rPr>
              <a:t>központi területen megtalálhatók, </a:t>
            </a:r>
            <a:r>
              <a:rPr lang="hu-HU" sz="2000" dirty="0" smtClean="0">
                <a:latin typeface="Bookman Old Style" panose="02050604050505020204" pitchFamily="18" charset="0"/>
              </a:rPr>
              <a:t>folyamatosan tartják a kapcsolatot </a:t>
            </a:r>
            <a:r>
              <a:rPr lang="hu-HU" sz="2000" dirty="0">
                <a:latin typeface="Bookman Old Style" panose="02050604050505020204" pitchFamily="18" charset="0"/>
              </a:rPr>
              <a:t>az </a:t>
            </a:r>
            <a:r>
              <a:rPr lang="hu-HU" sz="2000" dirty="0" smtClean="0">
                <a:latin typeface="Bookman Old Style" panose="02050604050505020204" pitchFamily="18" charset="0"/>
              </a:rPr>
              <a:t>edző-pedagógusokkal.</a:t>
            </a:r>
            <a:endParaRPr lang="en-GB" sz="2000" dirty="0">
              <a:latin typeface="Bookman Old Style" panose="02050604050505020204" pitchFamily="18" charset="0"/>
            </a:endParaRPr>
          </a:p>
          <a:p>
            <a:pPr marL="736092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latin typeface="Bookman Old Style" panose="02050604050505020204" pitchFamily="18" charset="0"/>
              </a:rPr>
              <a:t>A gyakorlatok/mérkőzések kezdetét/végét mindenki számára jól hallhatóan jelzik.</a:t>
            </a:r>
            <a:endParaRPr lang="en-GB" sz="2000" dirty="0">
              <a:latin typeface="Bookman Old Style" panose="02050604050505020204" pitchFamily="18" charset="0"/>
            </a:endParaRPr>
          </a:p>
          <a:p>
            <a:pPr marL="640080" lvl="1" indent="-246888" fontAlgn="auto">
              <a:spcAft>
                <a:spcPts val="0"/>
              </a:spcAft>
              <a:buFont typeface="Arial" charset="0"/>
              <a:buNone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sz="2000" b="1" dirty="0">
                <a:latin typeface="Bookman Old Style" panose="02050604050505020204" pitchFamily="18" charset="0"/>
              </a:rPr>
              <a:t>Elköszönés és </a:t>
            </a:r>
            <a:r>
              <a:rPr lang="hu-HU" sz="2000" b="1" dirty="0" smtClean="0">
                <a:latin typeface="Bookman Old Style" panose="02050604050505020204" pitchFamily="18" charset="0"/>
              </a:rPr>
              <a:t>elemzés</a:t>
            </a:r>
            <a:endParaRPr lang="en-GB" sz="2000" b="1" dirty="0">
              <a:latin typeface="Bookman Old Style" panose="02050604050505020204" pitchFamily="18" charset="0"/>
            </a:endParaRPr>
          </a:p>
          <a:p>
            <a:pPr marL="736092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M</a:t>
            </a:r>
            <a:r>
              <a:rPr lang="hu-HU" sz="2000" dirty="0" smtClean="0">
                <a:latin typeface="Bookman Old Style" panose="02050604050505020204" pitchFamily="18" charset="0"/>
              </a:rPr>
              <a:t>indenkit </a:t>
            </a:r>
            <a:r>
              <a:rPr lang="hu-HU" sz="2000" dirty="0">
                <a:latin typeface="Bookman Old Style" panose="02050604050505020204" pitchFamily="18" charset="0"/>
              </a:rPr>
              <a:t>összehívnak a pálya </a:t>
            </a:r>
            <a:r>
              <a:rPr lang="hu-HU" sz="2000" dirty="0" smtClean="0">
                <a:latin typeface="Bookman Old Style" panose="02050604050505020204" pitchFamily="18" charset="0"/>
              </a:rPr>
              <a:t>közepére</a:t>
            </a:r>
            <a:endParaRPr lang="en-GB" sz="2000" dirty="0">
              <a:latin typeface="Bookman Old Style" panose="02050604050505020204" pitchFamily="18" charset="0"/>
            </a:endParaRPr>
          </a:p>
          <a:p>
            <a:pPr marL="736092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Z</a:t>
            </a:r>
            <a:r>
              <a:rPr lang="hu-HU" sz="2000" dirty="0" smtClean="0">
                <a:latin typeface="Bookman Old Style" panose="02050604050505020204" pitchFamily="18" charset="0"/>
              </a:rPr>
              <a:t>áróbeszéd</a:t>
            </a:r>
            <a:endParaRPr lang="en-GB" sz="2000" dirty="0">
              <a:latin typeface="Bookman Old Style" panose="02050604050505020204" pitchFamily="18" charset="0"/>
            </a:endParaRPr>
          </a:p>
          <a:p>
            <a:pPr marL="736092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É</a:t>
            </a:r>
            <a:r>
              <a:rPr lang="hu-HU" sz="2000" dirty="0" smtClean="0">
                <a:latin typeface="Bookman Old Style" panose="02050604050505020204" pitchFamily="18" charset="0"/>
              </a:rPr>
              <a:t>rtékelés </a:t>
            </a:r>
            <a:r>
              <a:rPr lang="hu-HU" sz="2000" dirty="0">
                <a:latin typeface="Bookman Old Style" panose="02050604050505020204" pitchFamily="18" charset="0"/>
              </a:rPr>
              <a:t>az </a:t>
            </a:r>
            <a:r>
              <a:rPr lang="hu-HU" sz="2000" dirty="0" smtClean="0">
                <a:latin typeface="Bookman Old Style" panose="02050604050505020204" pitchFamily="18" charset="0"/>
              </a:rPr>
              <a:t>edző-pedagógusokkal</a:t>
            </a:r>
            <a:endParaRPr lang="es-ES_tradnl" sz="2000" dirty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altLang="hu-HU" sz="2000" dirty="0">
              <a:latin typeface="Bookman Old Style" panose="02050604050505020204" pitchFamily="18" charset="0"/>
            </a:endParaRPr>
          </a:p>
        </p:txBody>
      </p:sp>
      <p:pic>
        <p:nvPicPr>
          <p:cNvPr id="5128" name="Picture 8" descr="Képtalálat a következőre: „grassroots fesztivál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393" y="4295775"/>
            <a:ext cx="3730702" cy="247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66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32289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Szervezés 6 csapattal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pic>
        <p:nvPicPr>
          <p:cNvPr id="8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862" y="1112280"/>
            <a:ext cx="504190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02811"/>
              </p:ext>
            </p:extLst>
          </p:nvPr>
        </p:nvGraphicFramePr>
        <p:xfrm>
          <a:off x="3045187" y="4567494"/>
          <a:ext cx="6191250" cy="2165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0"/>
                <a:gridCol w="1238250"/>
                <a:gridCol w="1238250"/>
                <a:gridCol w="1238250"/>
                <a:gridCol w="1238250"/>
              </a:tblGrid>
              <a:tr h="33547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Forduló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A pálya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B műhely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C</a:t>
                      </a: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pálya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D műhely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0497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1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2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5</a:t>
                      </a: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7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2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1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4</a:t>
                      </a: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7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3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6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3</a:t>
                      </a: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7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4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5</a:t>
                      </a: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2</a:t>
                      </a: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7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5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4</a:t>
                      </a: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1</a:t>
                      </a: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7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6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3</a:t>
                      </a: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6</a:t>
                      </a: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9" marR="91419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9" y="33198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Szervezés 8 csapattal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pic>
        <p:nvPicPr>
          <p:cNvPr id="10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676" y="908050"/>
            <a:ext cx="482441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250834"/>
              </p:ext>
            </p:extLst>
          </p:nvPr>
        </p:nvGraphicFramePr>
        <p:xfrm>
          <a:off x="1877781" y="3946525"/>
          <a:ext cx="8712202" cy="2773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85077"/>
                <a:gridCol w="1204125"/>
              </a:tblGrid>
              <a:tr h="335243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Forduló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A pálya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B műhely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C</a:t>
                      </a: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műhely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D pálya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600" b="1" kern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E műhely</a:t>
                      </a: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600" b="1" kern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F </a:t>
                      </a:r>
                      <a:r>
                        <a:rPr kumimoji="0" lang="hu-HU" sz="1600" b="1" kern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műhely</a:t>
                      </a: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1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2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6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2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 vs. 1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4vs. 5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3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 vs. 8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4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4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7</a:t>
                      </a: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3</a:t>
                      </a: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5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6</a:t>
                      </a: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2</a:t>
                      </a: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6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5</a:t>
                      </a: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 vs. 1</a:t>
                      </a: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7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4</a:t>
                      </a: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 vs. 8</a:t>
                      </a: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8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3</a:t>
                      </a: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7</a:t>
                      </a: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4" marR="91434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06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Szervezés 10 csapattal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pic>
        <p:nvPicPr>
          <p:cNvPr id="8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4" y="1237166"/>
            <a:ext cx="5400675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670706"/>
              </p:ext>
            </p:extLst>
          </p:nvPr>
        </p:nvGraphicFramePr>
        <p:xfrm>
          <a:off x="2273068" y="4900589"/>
          <a:ext cx="7921626" cy="185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271"/>
                <a:gridCol w="1320271"/>
                <a:gridCol w="1320271"/>
                <a:gridCol w="1320271"/>
                <a:gridCol w="1320271"/>
                <a:gridCol w="1320271"/>
              </a:tblGrid>
              <a:tr h="335225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Forduló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A pálya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B műhely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C</a:t>
                      </a: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pálya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D</a:t>
                      </a: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műhely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600" b="1" kern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E pálya</a:t>
                      </a:r>
                      <a:endParaRPr kumimoji="0" lang="hu-HU" sz="1600" b="1" kern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04747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1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6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7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8</a:t>
                      </a: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4+9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5+10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47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2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 vs. 5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 vs. 1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 vs. 2</a:t>
                      </a: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10+3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6+4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47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3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8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9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10</a:t>
                      </a: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2+6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3+7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47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4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 vs. 3</a:t>
                      </a: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10 vs. 4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5</a:t>
                      </a: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7+1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8+2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747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5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10 vs. 2</a:t>
                      </a: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3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 vs. 4</a:t>
                      </a: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5+8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9+1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9" marR="9144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32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Szervezés 12 csapattal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pic>
        <p:nvPicPr>
          <p:cNvPr id="10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735" y="1112280"/>
            <a:ext cx="5018294" cy="327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497648"/>
              </p:ext>
            </p:extLst>
          </p:nvPr>
        </p:nvGraphicFramePr>
        <p:xfrm>
          <a:off x="1911914" y="4508500"/>
          <a:ext cx="8643936" cy="2165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848"/>
                <a:gridCol w="1234848"/>
                <a:gridCol w="1234848"/>
                <a:gridCol w="1234848"/>
                <a:gridCol w="1234848"/>
                <a:gridCol w="1234848"/>
                <a:gridCol w="1234848"/>
              </a:tblGrid>
              <a:tr h="33547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Forduló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A pálya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B műhely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C</a:t>
                      </a: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pálya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D műhely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E pálya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F műhely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0497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1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7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8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9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10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11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12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7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2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8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9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10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11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12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7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7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3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9</a:t>
                      </a:r>
                      <a:endParaRPr kumimoji="0" lang="hu-HU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10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11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12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7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8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7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4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11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12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7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8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9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10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7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5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12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7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8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9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10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11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979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latin typeface="+mj-lt"/>
                        </a:rPr>
                        <a:t>6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7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8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9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10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11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12</a:t>
                      </a: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74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41596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Szervezés 16 csapattal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pic>
        <p:nvPicPr>
          <p:cNvPr id="8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132" y="1112280"/>
            <a:ext cx="4127500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46695"/>
              </p:ext>
            </p:extLst>
          </p:nvPr>
        </p:nvGraphicFramePr>
        <p:xfrm>
          <a:off x="2346095" y="3922713"/>
          <a:ext cx="7775574" cy="2803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804"/>
                <a:gridCol w="797804"/>
                <a:gridCol w="998322"/>
                <a:gridCol w="797804"/>
                <a:gridCol w="1012288"/>
                <a:gridCol w="797804"/>
                <a:gridCol w="978140"/>
                <a:gridCol w="797804"/>
                <a:gridCol w="797804"/>
              </a:tblGrid>
              <a:tr h="284406">
                <a:tc>
                  <a:txBody>
                    <a:bodyPr/>
                    <a:lstStyle/>
                    <a:p>
                      <a:pPr algn="ctr"/>
                      <a:r>
                        <a:rPr lang="hu-HU" sz="1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Forduló</a:t>
                      </a:r>
                      <a:endParaRPr lang="hu-HU" sz="1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A pálya</a:t>
                      </a:r>
                      <a:endParaRPr lang="hu-HU" sz="1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B műhely</a:t>
                      </a:r>
                      <a:endParaRPr lang="hu-HU" sz="1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C</a:t>
                      </a:r>
                      <a:r>
                        <a:rPr lang="hu-HU" sz="1000" b="1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pálya</a:t>
                      </a:r>
                      <a:endParaRPr lang="hu-HU" sz="1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D műhely</a:t>
                      </a:r>
                      <a:endParaRPr lang="hu-HU" sz="1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E pálya</a:t>
                      </a:r>
                      <a:endParaRPr lang="hu-HU" sz="1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F műhely</a:t>
                      </a:r>
                      <a:endParaRPr lang="hu-HU" sz="1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G</a:t>
                      </a:r>
                      <a:r>
                        <a:rPr lang="hu-HU" sz="1000" b="1" baseline="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hu-HU" sz="1000" b="1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pálya</a:t>
                      </a:r>
                      <a:endParaRPr lang="hu-HU" sz="1000" b="1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H pálya</a:t>
                      </a:r>
                      <a:endParaRPr lang="hu-HU" sz="1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84406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+mj-lt"/>
                        </a:rPr>
                        <a:t>1</a:t>
                      </a:r>
                      <a:endParaRPr lang="hu-HU" sz="1000" dirty="0">
                        <a:latin typeface="+mj-lt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9</a:t>
                      </a:r>
                      <a:endParaRPr kumimoji="0" lang="hu-HU" sz="1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10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11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12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13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14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 vs. 15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 vs. 16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406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+mj-lt"/>
                        </a:rPr>
                        <a:t>2</a:t>
                      </a:r>
                      <a:endParaRPr lang="hu-HU" sz="1000" dirty="0">
                        <a:latin typeface="+mj-lt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 vs. 10</a:t>
                      </a:r>
                      <a:endParaRPr kumimoji="0" lang="hu-HU" sz="1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11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12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13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14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15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16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 vs. 9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406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+mj-lt"/>
                        </a:rPr>
                        <a:t>3</a:t>
                      </a:r>
                      <a:endParaRPr lang="hu-HU" sz="1000" dirty="0">
                        <a:latin typeface="+mj-lt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 vs. 11</a:t>
                      </a:r>
                      <a:endParaRPr kumimoji="0" lang="hu-HU" sz="1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 vs. 12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13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14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15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16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9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10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406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+mj-lt"/>
                        </a:rPr>
                        <a:t>4</a:t>
                      </a:r>
                      <a:endParaRPr lang="hu-HU" sz="1000" dirty="0">
                        <a:latin typeface="+mj-lt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12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 vs. 13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 vs. 14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15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16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9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10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11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869">
                <a:tc gridSpan="9">
                  <a:txBody>
                    <a:bodyPr/>
                    <a:lstStyle/>
                    <a:p>
                      <a:pPr algn="ctr"/>
                      <a:r>
                        <a:rPr lang="hu-HU" sz="1000" b="1" dirty="0" smtClean="0">
                          <a:latin typeface="Bookman Old Style" panose="02050604050505020204" pitchFamily="18" charset="0"/>
                        </a:rPr>
                        <a:t>A következő fordulóban a 9-15 számú</a:t>
                      </a:r>
                      <a:r>
                        <a:rPr lang="hu-HU" sz="1000" b="1" baseline="0" dirty="0" smtClean="0">
                          <a:latin typeface="Bookman Old Style" panose="02050604050505020204" pitchFamily="18" charset="0"/>
                        </a:rPr>
                        <a:t> csapatok kihagynak egy pályát, hogy ellenfelet váltsanak.</a:t>
                      </a:r>
                      <a:endParaRPr lang="hu-HU" sz="1000" b="1" dirty="0">
                        <a:latin typeface="Bookman Old Style" panose="02050604050505020204" pitchFamily="18" charset="0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1400" b="1" dirty="0">
                        <a:latin typeface="+mj-lt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hu-HU" sz="1400" b="1" dirty="0">
                        <a:latin typeface="+mj-lt"/>
                      </a:endParaRPr>
                    </a:p>
                  </a:txBody>
                  <a:tcPr marL="91427" marR="91427" marT="45747" marB="457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4406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+mj-lt"/>
                        </a:rPr>
                        <a:t>5</a:t>
                      </a:r>
                      <a:endParaRPr lang="hu-HU" sz="1000" dirty="0">
                        <a:latin typeface="+mj-lt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14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15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 vs. 16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 vs. 9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10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11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12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13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406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+mj-lt"/>
                        </a:rPr>
                        <a:t>6</a:t>
                      </a:r>
                      <a:endParaRPr lang="hu-HU" sz="1000" dirty="0">
                        <a:latin typeface="+mj-lt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15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16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9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 vs. 10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 vs. 11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</a:t>
                      </a:r>
                      <a:r>
                        <a:rPr kumimoji="0" lang="hu-HU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12</a:t>
                      </a:r>
                      <a:endParaRPr kumimoji="0" lang="hu-HU" sz="10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13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hu-HU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vs. 14</a:t>
                      </a:r>
                      <a:endParaRPr kumimoji="0" lang="hu-HU" sz="10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406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+mj-lt"/>
                        </a:rPr>
                        <a:t>7</a:t>
                      </a:r>
                      <a:endParaRPr lang="hu-HU" sz="1000" dirty="0">
                        <a:latin typeface="+mj-lt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16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9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10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11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 vs. 12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 vs. 13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14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15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406">
                <a:tc>
                  <a:txBody>
                    <a:bodyPr/>
                    <a:lstStyle/>
                    <a:p>
                      <a:pPr algn="ctr"/>
                      <a:r>
                        <a:rPr lang="hu-HU" sz="1000" dirty="0" smtClean="0">
                          <a:latin typeface="+mj-lt"/>
                        </a:rPr>
                        <a:t>8</a:t>
                      </a:r>
                      <a:endParaRPr lang="hu-HU" sz="1000" dirty="0">
                        <a:latin typeface="+mj-lt"/>
                      </a:endParaRP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vs. 9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vs. 10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 vs. 11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 vs. 12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vs. 13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 vs. 14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 vs. 15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vs. 16</a:t>
                      </a:r>
                    </a:p>
                  </a:txBody>
                  <a:tcPr marL="91412" marR="91412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3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930024" y="3511034"/>
            <a:ext cx="10533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400" b="1" dirty="0">
                <a:latin typeface="Bookman Old Style" panose="02050604050505020204" pitchFamily="18" charset="0"/>
              </a:rPr>
              <a:t>Köszönöm a megtisztelő figyelmet!</a:t>
            </a:r>
          </a:p>
        </p:txBody>
      </p:sp>
    </p:spTree>
    <p:extLst>
      <p:ext uri="{BB962C8B-B14F-4D97-AF65-F5344CB8AC3E}">
        <p14:creationId xmlns:p14="http://schemas.microsoft.com/office/powerpoint/2010/main" val="11846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32289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>
                <a:latin typeface="Bookman Old Style" panose="02050604050505020204" pitchFamily="18" charset="0"/>
              </a:rPr>
              <a:t>A </a:t>
            </a:r>
            <a:r>
              <a:rPr lang="hu-HU" sz="2400" b="1" dirty="0" smtClean="0">
                <a:latin typeface="Bookman Old Style" panose="02050604050505020204" pitchFamily="18" charset="0"/>
              </a:rPr>
              <a:t>fesztivál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47648" y="4004648"/>
            <a:ext cx="117863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5-10 év közötti gyermekek számára rendezik.</a:t>
            </a:r>
          </a:p>
          <a:p>
            <a:pPr>
              <a:buFontTx/>
              <a:buChar char="•"/>
            </a:pPr>
            <a:endParaRPr lang="hu-HU" altLang="hu-HU" sz="2000" dirty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A </a:t>
            </a:r>
            <a:r>
              <a:rPr lang="hu-HU" altLang="hu-HU" sz="2000" dirty="0">
                <a:latin typeface="Bookman Old Style" panose="02050604050505020204" pitchFamily="18" charset="0"/>
              </a:rPr>
              <a:t>csapatok száma és a rendelkezésre álló infrastruktúra határozza meg a fesztivál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méretét</a:t>
            </a:r>
            <a:r>
              <a:rPr lang="hu-HU" altLang="hu-HU" sz="2000" dirty="0">
                <a:latin typeface="Bookman Old Style" panose="02050604050505020204" pitchFamily="18" charset="0"/>
              </a:rPr>
              <a:t>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és időtartamát.</a:t>
            </a:r>
          </a:p>
          <a:p>
            <a:r>
              <a:rPr lang="de-CH" altLang="hu-HU" sz="2000" dirty="0" smtClean="0">
                <a:latin typeface="Bookman Old Style" panose="02050604050505020204" pitchFamily="18" charset="0"/>
              </a:rPr>
              <a:t> </a:t>
            </a:r>
            <a:endParaRPr lang="de-CH" altLang="hu-HU" sz="2000" dirty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A </a:t>
            </a:r>
            <a:r>
              <a:rPr lang="hu-HU" altLang="hu-HU" sz="2000" dirty="0">
                <a:latin typeface="Bookman Old Style" panose="02050604050505020204" pitchFamily="18" charset="0"/>
              </a:rPr>
              <a:t>csapatok száma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és a gyerekek képzettségi szintje határozza </a:t>
            </a:r>
            <a:r>
              <a:rPr lang="hu-HU" altLang="hu-HU" sz="2000" dirty="0">
                <a:latin typeface="Bookman Old Style" panose="02050604050505020204" pitchFamily="18" charset="0"/>
              </a:rPr>
              <a:t>meg a pályák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(kisjátékok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) és </a:t>
            </a:r>
            <a:r>
              <a:rPr lang="hu-HU" altLang="hu-HU" sz="2000" dirty="0">
                <a:latin typeface="Bookman Old Style" panose="02050604050505020204" pitchFamily="18" charset="0"/>
              </a:rPr>
              <a:t>a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műhelymunkák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(technikai gyakorlatok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) számát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.</a:t>
            </a:r>
            <a:endParaRPr lang="en-GB" altLang="hu-HU" sz="2000" dirty="0">
              <a:latin typeface="Bookman Old Style" panose="02050604050505020204" pitchFamily="18" charset="0"/>
            </a:endParaRPr>
          </a:p>
          <a:p>
            <a:endParaRPr lang="en-GB" altLang="hu-HU" sz="2000" dirty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A </a:t>
            </a:r>
            <a:r>
              <a:rPr lang="hu-HU" altLang="hu-HU" sz="2000" dirty="0">
                <a:latin typeface="Bookman Old Style" panose="02050604050505020204" pitchFamily="18" charset="0"/>
              </a:rPr>
              <a:t>fesztivál időtartama</a:t>
            </a:r>
            <a:r>
              <a:rPr lang="en-GB" altLang="hu-HU" sz="2000" dirty="0">
                <a:latin typeface="Bookman Old Style" panose="02050604050505020204" pitchFamily="18" charset="0"/>
              </a:rPr>
              <a:t>: </a:t>
            </a:r>
            <a:r>
              <a:rPr lang="hu-HU" altLang="hu-HU" sz="2000" dirty="0">
                <a:latin typeface="Bookman Old Style" panose="02050604050505020204" pitchFamily="18" charset="0"/>
              </a:rPr>
              <a:t>legfeljebb 2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óra</a:t>
            </a:r>
            <a:r>
              <a:rPr lang="hu-HU" altLang="hu-HU" sz="2000" dirty="0">
                <a:latin typeface="Bookman Old Style" panose="02050604050505020204" pitchFamily="18" charset="0"/>
              </a:rPr>
              <a:t>.</a:t>
            </a:r>
            <a:endParaRPr lang="de-CH" altLang="hu-HU" sz="2000" dirty="0">
              <a:latin typeface="Bookman Old Style" panose="02050604050505020204" pitchFamily="18" charset="0"/>
            </a:endParaRPr>
          </a:p>
          <a:p>
            <a:pPr algn="just"/>
            <a:endParaRPr lang="hu-HU" sz="2000" dirty="0">
              <a:latin typeface="Bookman Old Style" panose="02050604050505020204" pitchFamily="18" charset="0"/>
            </a:endParaRPr>
          </a:p>
        </p:txBody>
      </p:sp>
      <p:pic>
        <p:nvPicPr>
          <p:cNvPr id="1028" name="Picture 4" descr="Képtalálat a következőre: „grassroots fesztivál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1411086"/>
            <a:ext cx="3911600" cy="259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éptalálat a következőre: „grassroots fesztivál”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28" y="1408933"/>
            <a:ext cx="3914847" cy="259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8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32289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>
                <a:latin typeface="Bookman Old Style" panose="02050604050505020204" pitchFamily="18" charset="0"/>
              </a:rPr>
              <a:t>A </a:t>
            </a:r>
            <a:r>
              <a:rPr lang="hu-HU" sz="2400" b="1" dirty="0" smtClean="0">
                <a:latin typeface="Bookman Old Style" panose="02050604050505020204" pitchFamily="18" charset="0"/>
              </a:rPr>
              <a:t>fesztivál szervezése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47648" y="1637647"/>
            <a:ext cx="1178632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hu-HU" sz="2000" dirty="0" smtClean="0">
                <a:latin typeface="Bookman Old Style" panose="02050604050505020204" pitchFamily="18" charset="0"/>
              </a:rPr>
              <a:t>Regisztrációs </a:t>
            </a:r>
            <a:r>
              <a:rPr lang="hu-HU" sz="2000" dirty="0">
                <a:latin typeface="Bookman Old Style" panose="02050604050505020204" pitchFamily="18" charset="0"/>
              </a:rPr>
              <a:t>eljárás és az esemény bejelentése</a:t>
            </a:r>
            <a:r>
              <a:rPr lang="en-GB" sz="2000" dirty="0">
                <a:latin typeface="Bookman Old Style" panose="02050604050505020204" pitchFamily="18" charset="0"/>
              </a:rPr>
              <a:t>. </a:t>
            </a:r>
            <a:endParaRPr lang="hu-HU" sz="2000" dirty="0" smtClean="0">
              <a:latin typeface="Bookman Old Style" panose="02050604050505020204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A résztvevő csapatoknak </a:t>
            </a:r>
            <a:r>
              <a:rPr lang="hu-HU" sz="2000" dirty="0" smtClean="0">
                <a:latin typeface="Bookman Old Style" panose="02050604050505020204" pitchFamily="18" charset="0"/>
              </a:rPr>
              <a:t>küldött részletes információk.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Megfelelő pályaméretek és megfelelő rotációs terv</a:t>
            </a:r>
            <a:r>
              <a:rPr lang="en-GB" sz="2000" dirty="0">
                <a:latin typeface="Bookman Old Style" panose="02050604050505020204" pitchFamily="18" charset="0"/>
              </a:rPr>
              <a:t> (</a:t>
            </a:r>
            <a:r>
              <a:rPr lang="hu-HU" sz="2000" dirty="0">
                <a:latin typeface="Bookman Old Style" panose="02050604050505020204" pitchFamily="18" charset="0"/>
              </a:rPr>
              <a:t>másolatok a csapatok felügyelőinek</a:t>
            </a:r>
            <a:r>
              <a:rPr lang="en-GB" sz="2000" dirty="0" smtClean="0">
                <a:latin typeface="Bookman Old Style" panose="02050604050505020204" pitchFamily="18" charset="0"/>
              </a:rPr>
              <a:t>).</a:t>
            </a:r>
            <a:endParaRPr lang="hu-HU" sz="2000" dirty="0" smtClean="0">
              <a:latin typeface="Bookman Old Style" panose="02050604050505020204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A menetrend meghatározása</a:t>
            </a:r>
            <a:r>
              <a:rPr lang="en-GB" sz="2000" dirty="0">
                <a:latin typeface="Bookman Old Style" panose="02050604050505020204" pitchFamily="18" charset="0"/>
              </a:rPr>
              <a:t>. </a:t>
            </a:r>
            <a:endParaRPr lang="hu-HU" sz="2000" dirty="0" smtClean="0">
              <a:latin typeface="Bookman Old Style" panose="02050604050505020204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Az </a:t>
            </a:r>
            <a:r>
              <a:rPr lang="hu-HU" sz="2000" dirty="0" smtClean="0">
                <a:latin typeface="Bookman Old Style" panose="02050604050505020204" pitchFamily="18" charset="0"/>
              </a:rPr>
              <a:t>infrastruktúra</a:t>
            </a:r>
            <a:r>
              <a:rPr lang="hu-HU" sz="2000" dirty="0">
                <a:latin typeface="Bookman Old Style" panose="02050604050505020204" pitchFamily="18" charset="0"/>
              </a:rPr>
              <a:t> megszervezése</a:t>
            </a:r>
            <a:r>
              <a:rPr lang="hu-HU" sz="2000" dirty="0" smtClean="0">
                <a:latin typeface="Bookman Old Style" panose="02050604050505020204" pitchFamily="18" charset="0"/>
              </a:rPr>
              <a:t> </a:t>
            </a:r>
            <a:r>
              <a:rPr lang="hu-HU" sz="2000" dirty="0">
                <a:latin typeface="Bookman Old Style" panose="02050604050505020204" pitchFamily="18" charset="0"/>
              </a:rPr>
              <a:t>és a </a:t>
            </a:r>
            <a:r>
              <a:rPr lang="hu-HU" sz="2000" dirty="0" smtClean="0">
                <a:latin typeface="Bookman Old Style" panose="02050604050505020204" pitchFamily="18" charset="0"/>
              </a:rPr>
              <a:t>segédeszközök </a:t>
            </a:r>
            <a:r>
              <a:rPr lang="hu-HU" sz="2000" dirty="0" smtClean="0">
                <a:latin typeface="Bookman Old Style" panose="02050604050505020204" pitchFamily="18" charset="0"/>
              </a:rPr>
              <a:t>összekészítése.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A szervezők munkájának </a:t>
            </a:r>
            <a:r>
              <a:rPr lang="hu-HU" sz="2000" dirty="0" smtClean="0">
                <a:latin typeface="Bookman Old Style" panose="02050604050505020204" pitchFamily="18" charset="0"/>
              </a:rPr>
              <a:t>koordinálása.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hu-HU" sz="2000" dirty="0" smtClean="0">
                <a:latin typeface="Bookman Old Style" panose="02050604050505020204" pitchFamily="18" charset="0"/>
              </a:rPr>
              <a:t>A </a:t>
            </a:r>
            <a:r>
              <a:rPr lang="hu-HU" sz="2000" dirty="0" smtClean="0">
                <a:latin typeface="Bookman Old Style" panose="02050604050505020204" pitchFamily="18" charset="0"/>
              </a:rPr>
              <a:t>műhelymunkák és a mérkőzések </a:t>
            </a:r>
            <a:r>
              <a:rPr lang="hu-HU" sz="2000" dirty="0">
                <a:latin typeface="Bookman Old Style" panose="02050604050505020204" pitchFamily="18" charset="0"/>
              </a:rPr>
              <a:t>megszervezése</a:t>
            </a:r>
            <a:r>
              <a:rPr lang="en-GB" sz="2000" dirty="0">
                <a:latin typeface="Bookman Old Style" panose="02050604050505020204" pitchFamily="18" charset="0"/>
              </a:rPr>
              <a:t> (</a:t>
            </a:r>
            <a:r>
              <a:rPr lang="hu-HU" sz="2000" dirty="0" smtClean="0">
                <a:latin typeface="Bookman Old Style" panose="02050604050505020204" pitchFamily="18" charset="0"/>
              </a:rPr>
              <a:t>szervezők és lehetőleg </a:t>
            </a:r>
            <a:r>
              <a:rPr lang="hu-HU" sz="2000" dirty="0">
                <a:latin typeface="Bookman Old Style" panose="02050604050505020204" pitchFamily="18" charset="0"/>
              </a:rPr>
              <a:t>a </a:t>
            </a:r>
            <a:r>
              <a:rPr lang="hu-HU" sz="2000" dirty="0" smtClean="0">
                <a:latin typeface="Bookman Old Style" panose="02050604050505020204" pitchFamily="18" charset="0"/>
              </a:rPr>
              <a:t>csapatfelügyelők </a:t>
            </a:r>
            <a:r>
              <a:rPr lang="hu-HU" sz="2000" dirty="0">
                <a:latin typeface="Bookman Old Style" panose="02050604050505020204" pitchFamily="18" charset="0"/>
              </a:rPr>
              <a:t>bevonásával</a:t>
            </a:r>
            <a:r>
              <a:rPr lang="en-GB" sz="2000" dirty="0" smtClean="0">
                <a:latin typeface="Bookman Old Style" panose="02050604050505020204" pitchFamily="18" charset="0"/>
              </a:rPr>
              <a:t>).</a:t>
            </a:r>
            <a:endParaRPr lang="hu-HU" sz="2000" dirty="0" smtClean="0">
              <a:latin typeface="Bookman Old Style" panose="02050604050505020204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Elsősegély </a:t>
            </a:r>
            <a:r>
              <a:rPr lang="hu-HU" sz="2000" dirty="0" smtClean="0">
                <a:latin typeface="Bookman Old Style" panose="02050604050505020204" pitchFamily="18" charset="0"/>
              </a:rPr>
              <a:t>készletek kihelyezése.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endParaRPr lang="hu-HU" sz="2000" dirty="0" smtClean="0">
              <a:latin typeface="Bookman Old Style" panose="02050604050505020204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hu-HU" sz="2000" dirty="0" smtClean="0">
                <a:latin typeface="Bookman Old Style" panose="02050604050505020204" pitchFamily="18" charset="0"/>
              </a:rPr>
              <a:t>Hűsítő italok beszerzése.</a:t>
            </a:r>
            <a:endParaRPr lang="es-ES_tradnl" sz="2000" dirty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32289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>
                <a:latin typeface="Bookman Old Style" panose="02050604050505020204" pitchFamily="18" charset="0"/>
              </a:rPr>
              <a:t>A </a:t>
            </a:r>
            <a:r>
              <a:rPr lang="hu-HU" sz="2400" b="1" dirty="0" smtClean="0">
                <a:latin typeface="Bookman Old Style" panose="02050604050505020204" pitchFamily="18" charset="0"/>
              </a:rPr>
              <a:t>műhelymunkák és a mérkőzések megszervezése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588711" y="1399091"/>
            <a:ext cx="111042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A pálya mérete a játékosok számától és életkorától függ</a:t>
            </a:r>
            <a:r>
              <a:rPr lang="en-GB" sz="2000" dirty="0">
                <a:latin typeface="Bookman Old Style" panose="02050604050505020204" pitchFamily="18" charset="0"/>
              </a:rPr>
              <a:t>. </a:t>
            </a:r>
            <a:endParaRPr lang="hu-HU" sz="2000" dirty="0" smtClean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A pályákat és a műhelymunkák helyszínét jelölni vagy számozni kell</a:t>
            </a:r>
            <a:r>
              <a:rPr lang="en-GB" sz="2000" dirty="0" smtClean="0">
                <a:latin typeface="Bookman Old Style" panose="02050604050505020204" pitchFamily="18" charset="0"/>
              </a:rPr>
              <a:t>.</a:t>
            </a:r>
            <a:endParaRPr lang="hu-HU" sz="2000" dirty="0" smtClean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Különböző típusú kapuk használhatók a pályákon</a:t>
            </a:r>
            <a:r>
              <a:rPr lang="en-GB" sz="2000" dirty="0">
                <a:latin typeface="Bookman Old Style" panose="02050604050505020204" pitchFamily="18" charset="0"/>
              </a:rPr>
              <a:t>. </a:t>
            </a:r>
            <a:endParaRPr lang="hu-HU" sz="2000" dirty="0" smtClean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A mérkőzések kapussal és kapus nélkül is lejátszhatók</a:t>
            </a:r>
            <a:r>
              <a:rPr lang="en-GB" sz="2000" dirty="0" smtClean="0">
                <a:latin typeface="Bookman Old Style" panose="02050604050505020204" pitchFamily="18" charset="0"/>
              </a:rPr>
              <a:t>.</a:t>
            </a:r>
            <a:endParaRPr lang="hu-HU" sz="2000" dirty="0" smtClean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A műhelymunkákat a pályák között kell megszervezni</a:t>
            </a:r>
            <a:r>
              <a:rPr lang="en-GB" sz="2000" dirty="0">
                <a:latin typeface="Bookman Old Style" panose="02050604050505020204" pitchFamily="18" charset="0"/>
              </a:rPr>
              <a:t> (</a:t>
            </a:r>
            <a:r>
              <a:rPr lang="hu-HU" sz="2000" dirty="0">
                <a:latin typeface="Bookman Old Style" panose="02050604050505020204" pitchFamily="18" charset="0"/>
              </a:rPr>
              <a:t>lásd </a:t>
            </a:r>
            <a:r>
              <a:rPr lang="hu-HU" sz="2000" dirty="0" smtClean="0">
                <a:latin typeface="Bookman Old Style" panose="02050604050505020204" pitchFamily="18" charset="0"/>
              </a:rPr>
              <a:t>később</a:t>
            </a:r>
            <a:r>
              <a:rPr lang="en-GB" sz="2000" dirty="0" smtClean="0">
                <a:latin typeface="Bookman Old Style" panose="02050604050505020204" pitchFamily="18" charset="0"/>
              </a:rPr>
              <a:t>).</a:t>
            </a:r>
            <a:endParaRPr lang="hu-HU" sz="2000" dirty="0" smtClean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A műhelymunkák száma</a:t>
            </a:r>
            <a:r>
              <a:rPr lang="en-GB" sz="2000" dirty="0">
                <a:latin typeface="Bookman Old Style" panose="02050604050505020204" pitchFamily="18" charset="0"/>
              </a:rPr>
              <a:t> (1-4) </a:t>
            </a:r>
            <a:r>
              <a:rPr lang="hu-HU" sz="2000" dirty="0">
                <a:latin typeface="Bookman Old Style" panose="02050604050505020204" pitchFamily="18" charset="0"/>
              </a:rPr>
              <a:t>a fesztivál méretétől függ</a:t>
            </a:r>
            <a:r>
              <a:rPr lang="en-GB" sz="2000" dirty="0">
                <a:latin typeface="Bookman Old Style" panose="02050604050505020204" pitchFamily="18" charset="0"/>
              </a:rPr>
              <a:t>. </a:t>
            </a:r>
            <a:endParaRPr lang="hu-HU" sz="2000" dirty="0" smtClean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A </a:t>
            </a:r>
            <a:r>
              <a:rPr lang="hu-HU" sz="2000" dirty="0" smtClean="0">
                <a:latin typeface="Bookman Old Style" panose="02050604050505020204" pitchFamily="18" charset="0"/>
              </a:rPr>
              <a:t>műhelymunkáknál </a:t>
            </a:r>
            <a:r>
              <a:rPr lang="hu-HU" sz="2000" dirty="0">
                <a:latin typeface="Bookman Old Style" panose="02050604050505020204" pitchFamily="18" charset="0"/>
              </a:rPr>
              <a:t>elsősorban a </a:t>
            </a:r>
            <a:r>
              <a:rPr lang="hu-HU" sz="2000" dirty="0" smtClean="0">
                <a:latin typeface="Bookman Old Style" panose="02050604050505020204" pitchFamily="18" charset="0"/>
              </a:rPr>
              <a:t>technikai képzés domináljon!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A műhelymunkákat megfelelően kell koordinálni </a:t>
            </a:r>
            <a:r>
              <a:rPr lang="en-GB" sz="2000" dirty="0">
                <a:latin typeface="Bookman Old Style" panose="02050604050505020204" pitchFamily="18" charset="0"/>
              </a:rPr>
              <a:t>(</a:t>
            </a:r>
            <a:r>
              <a:rPr lang="hu-HU" sz="2000" dirty="0">
                <a:latin typeface="Bookman Old Style" panose="02050604050505020204" pitchFamily="18" charset="0"/>
              </a:rPr>
              <a:t>gyakorlatok minősége</a:t>
            </a:r>
            <a:r>
              <a:rPr lang="en-GB" sz="2000" dirty="0" smtClean="0">
                <a:latin typeface="Bookman Old Style" panose="02050604050505020204" pitchFamily="18" charset="0"/>
              </a:rPr>
              <a:t>)</a:t>
            </a:r>
            <a:r>
              <a:rPr lang="hu-HU" sz="2000" dirty="0" smtClean="0">
                <a:latin typeface="Bookman Old Style" panose="02050604050505020204" pitchFamily="18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GB" sz="2000" dirty="0">
              <a:solidFill>
                <a:srgbClr val="E70308"/>
              </a:solidFill>
              <a:latin typeface="Bookman Old Style" panose="02050604050505020204" pitchFamily="18" charset="0"/>
            </a:endParaRPr>
          </a:p>
          <a:p>
            <a:pPr marL="274320" indent="-274320" fontAlgn="auto">
              <a:spcAft>
                <a:spcPts val="0"/>
              </a:spcAft>
              <a:buFontTx/>
              <a:buChar char="•"/>
              <a:defRPr/>
            </a:pPr>
            <a:r>
              <a:rPr lang="hu-HU" sz="2000" dirty="0">
                <a:latin typeface="Bookman Old Style" panose="02050604050505020204" pitchFamily="18" charset="0"/>
              </a:rPr>
              <a:t>A szervező</a:t>
            </a:r>
            <a:r>
              <a:rPr lang="en-GB" sz="2000" dirty="0">
                <a:latin typeface="Bookman Old Style" panose="02050604050505020204" pitchFamily="18" charset="0"/>
              </a:rPr>
              <a:t> (</a:t>
            </a:r>
            <a:r>
              <a:rPr lang="hu-HU" sz="2000" dirty="0">
                <a:latin typeface="Bookman Old Style" panose="02050604050505020204" pitchFamily="18" charset="0"/>
              </a:rPr>
              <a:t>edző-pedagógus</a:t>
            </a:r>
            <a:r>
              <a:rPr lang="en-GB" sz="2000" dirty="0">
                <a:latin typeface="Bookman Old Style" panose="02050604050505020204" pitchFamily="18" charset="0"/>
              </a:rPr>
              <a:t>) </a:t>
            </a:r>
            <a:r>
              <a:rPr lang="hu-HU" sz="2000" dirty="0">
                <a:latin typeface="Bookman Old Style" panose="02050604050505020204" pitchFamily="18" charset="0"/>
              </a:rPr>
              <a:t>határozza meg a megszervezendő műhelymunka típusát</a:t>
            </a:r>
            <a:r>
              <a:rPr lang="en-GB" sz="2000" dirty="0">
                <a:latin typeface="Bookman Old Style" panose="02050604050505020204" pitchFamily="18" charset="0"/>
              </a:rPr>
              <a:t>.</a:t>
            </a:r>
            <a:r>
              <a:rPr lang="de-CH" sz="2000" dirty="0">
                <a:latin typeface="Bookman Old Style" panose="02050604050505020204" pitchFamily="18" charset="0"/>
              </a:rPr>
              <a:t> </a:t>
            </a:r>
            <a:endParaRPr lang="es-ES_tradnl" sz="2000" dirty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endParaRPr 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5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mlsz.hu/wp-content/uploads/2017/05/bozsik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103345"/>
            <a:ext cx="10007600" cy="666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7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32289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Tevékenységek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95275" y="2268022"/>
            <a:ext cx="113224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A </a:t>
            </a:r>
            <a:r>
              <a:rPr lang="hu-HU" altLang="hu-HU" sz="2000" dirty="0">
                <a:latin typeface="Bookman Old Style" panose="02050604050505020204" pitchFamily="18" charset="0"/>
              </a:rPr>
              <a:t>csapatok cserélgetik a pályákat</a:t>
            </a:r>
            <a:r>
              <a:rPr lang="en-GB" altLang="hu-HU" sz="2000" dirty="0">
                <a:latin typeface="Bookman Old Style" panose="02050604050505020204" pitchFamily="18" charset="0"/>
              </a:rPr>
              <a:t>. </a:t>
            </a:r>
            <a:endParaRPr lang="hu-HU" altLang="hu-HU" sz="2000" dirty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altLang="hu-HU" sz="2000" dirty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A </a:t>
            </a:r>
            <a:r>
              <a:rPr lang="hu-HU" altLang="hu-HU" sz="2000" dirty="0">
                <a:latin typeface="Bookman Old Style" panose="02050604050505020204" pitchFamily="18" charset="0"/>
              </a:rPr>
              <a:t>gyerekek nem játszhatnak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többször ugyanabban </a:t>
            </a:r>
            <a:r>
              <a:rPr lang="hu-HU" altLang="hu-HU" sz="2000" dirty="0">
                <a:latin typeface="Bookman Old Style" panose="02050604050505020204" pitchFamily="18" charset="0"/>
              </a:rPr>
              <a:t>a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pozícióban, időközönként cserélgetniük </a:t>
            </a:r>
            <a:r>
              <a:rPr lang="hu-HU" altLang="hu-HU" sz="2000" dirty="0">
                <a:latin typeface="Bookman Old Style" panose="02050604050505020204" pitchFamily="18" charset="0"/>
              </a:rPr>
              <a:t>kell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egymást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.</a:t>
            </a:r>
            <a:endParaRPr lang="hu-HU" altLang="hu-HU" sz="2000" dirty="0" smtClean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altLang="hu-HU" sz="2000" dirty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Kizárólag </a:t>
            </a:r>
            <a:r>
              <a:rPr lang="hu-HU" altLang="hu-HU" sz="2000" dirty="0">
                <a:latin typeface="Bookman Old Style" panose="02050604050505020204" pitchFamily="18" charset="0"/>
              </a:rPr>
              <a:t>a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gyermekek, a szervezők </a:t>
            </a:r>
            <a:r>
              <a:rPr lang="hu-HU" altLang="hu-HU" sz="2000" dirty="0">
                <a:latin typeface="Bookman Old Style" panose="02050604050505020204" pitchFamily="18" charset="0"/>
              </a:rPr>
              <a:t>és a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csapatfelügyelők </a:t>
            </a:r>
            <a:r>
              <a:rPr lang="hu-HU" altLang="hu-HU" sz="2000" dirty="0">
                <a:latin typeface="Bookman Old Style" panose="02050604050505020204" pitchFamily="18" charset="0"/>
              </a:rPr>
              <a:t>tartózkodhatnak a pályán</a:t>
            </a:r>
            <a:r>
              <a:rPr lang="en-GB" altLang="hu-HU" sz="2000" dirty="0">
                <a:latin typeface="Bookman Old Style" panose="02050604050505020204" pitchFamily="18" charset="0"/>
              </a:rPr>
              <a:t>. </a:t>
            </a:r>
            <a:endParaRPr lang="hu-HU" altLang="hu-HU" sz="2000" dirty="0" smtClean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altLang="hu-HU" sz="2000" dirty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N</a:t>
            </a:r>
            <a:r>
              <a:rPr lang="hu-HU" altLang="hu-HU" sz="2000" dirty="0" err="1">
                <a:latin typeface="Bookman Old Style" panose="02050604050505020204" pitchFamily="18" charset="0"/>
              </a:rPr>
              <a:t>incsenek</a:t>
            </a:r>
            <a:r>
              <a:rPr lang="hu-HU" altLang="hu-HU" sz="2000" dirty="0">
                <a:latin typeface="Bookman Old Style" panose="02050604050505020204" pitchFamily="18" charset="0"/>
              </a:rPr>
              <a:t>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játékvezetők, az </a:t>
            </a:r>
            <a:r>
              <a:rPr lang="hu-HU" altLang="hu-HU" sz="2000" dirty="0">
                <a:latin typeface="Bookman Old Style" panose="02050604050505020204" pitchFamily="18" charset="0"/>
              </a:rPr>
              <a:t>edző-pedagógusok vezetik a mérkőzéseket</a:t>
            </a:r>
            <a:r>
              <a:rPr lang="en-GB" altLang="hu-HU" sz="2000" dirty="0">
                <a:latin typeface="Bookman Old Style" panose="02050604050505020204" pitchFamily="18" charset="0"/>
              </a:rPr>
              <a:t>. </a:t>
            </a:r>
            <a:endParaRPr lang="hu-HU" altLang="hu-HU" sz="2000" dirty="0" smtClean="0">
              <a:latin typeface="Bookman Old Style" panose="02050604050505020204" pitchFamily="18" charset="0"/>
            </a:endParaRPr>
          </a:p>
          <a:p>
            <a:pPr lvl="1"/>
            <a:r>
              <a:rPr lang="en-GB" altLang="hu-HU" sz="2000" dirty="0" smtClean="0">
                <a:latin typeface="Bookman Old Style" panose="02050604050505020204" pitchFamily="18" charset="0"/>
              </a:rPr>
              <a:t> </a:t>
            </a:r>
            <a:endParaRPr lang="en-GB" altLang="hu-HU" sz="2000" dirty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Az </a:t>
            </a:r>
            <a:r>
              <a:rPr lang="hu-HU" altLang="hu-HU" sz="2000" dirty="0">
                <a:latin typeface="Bookman Old Style" panose="02050604050505020204" pitchFamily="18" charset="0"/>
              </a:rPr>
              <a:t>eredményeket nem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vezetik, nincs </a:t>
            </a:r>
            <a:r>
              <a:rPr lang="hu-HU" altLang="hu-HU" sz="2000" dirty="0">
                <a:latin typeface="Bookman Old Style" panose="02050604050505020204" pitchFamily="18" charset="0"/>
              </a:rPr>
              <a:t>rangsorolás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!</a:t>
            </a:r>
            <a:endParaRPr lang="hu-HU" altLang="hu-HU" sz="2000" dirty="0" smtClean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altLang="hu-HU" sz="2000" dirty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Szünetek </a:t>
            </a:r>
            <a:r>
              <a:rPr lang="hu-HU" altLang="hu-HU" sz="2000" dirty="0">
                <a:latin typeface="Bookman Old Style" panose="02050604050505020204" pitchFamily="18" charset="0"/>
              </a:rPr>
              <a:t>a regenerálódásra és idő biztosítása a folyadékpótlásra</a:t>
            </a:r>
            <a:r>
              <a:rPr lang="en-GB" altLang="hu-HU" sz="2000" dirty="0"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032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bozsi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0"/>
            <a:ext cx="10220325" cy="683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68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32289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Segédeszközök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892537" y="2306122"/>
            <a:ext cx="106517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Minden </a:t>
            </a:r>
            <a:r>
              <a:rPr lang="hu-HU" altLang="hu-HU" sz="2000" dirty="0">
                <a:latin typeface="Bookman Old Style" panose="02050604050505020204" pitchFamily="18" charset="0"/>
              </a:rPr>
              <a:t>kaputípus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engedélyezett.</a:t>
            </a:r>
          </a:p>
          <a:p>
            <a:pPr>
              <a:buFontTx/>
              <a:buChar char="•"/>
            </a:pPr>
            <a:endParaRPr lang="en-GB" altLang="hu-HU" sz="2000" dirty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Pálya </a:t>
            </a:r>
            <a:r>
              <a:rPr lang="hu-HU" altLang="hu-HU" sz="2000" dirty="0">
                <a:latin typeface="Bookman Old Style" panose="02050604050505020204" pitchFamily="18" charset="0"/>
              </a:rPr>
              <a:t>jelölés</a:t>
            </a:r>
            <a:r>
              <a:rPr lang="en-GB" altLang="hu-HU" sz="2000" dirty="0">
                <a:latin typeface="Bookman Old Style" panose="02050604050505020204" pitchFamily="18" charset="0"/>
              </a:rPr>
              <a:t>: </a:t>
            </a:r>
            <a:r>
              <a:rPr lang="hu-HU" altLang="hu-HU" sz="2000" dirty="0">
                <a:latin typeface="Bookman Old Style" panose="02050604050505020204" pitchFamily="18" charset="0"/>
              </a:rPr>
              <a:t>szalag, jelzőbóják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, </a:t>
            </a:r>
            <a:r>
              <a:rPr lang="hu-HU" altLang="hu-HU" sz="2000" dirty="0">
                <a:latin typeface="Bookman Old Style" panose="02050604050505020204" pitchFamily="18" charset="0"/>
              </a:rPr>
              <a:t>vonalak</a:t>
            </a:r>
            <a:r>
              <a:rPr lang="en-GB" altLang="hu-HU" sz="2000" dirty="0">
                <a:latin typeface="Bookman Old Style" panose="02050604050505020204" pitchFamily="18" charset="0"/>
              </a:rPr>
              <a:t>. </a:t>
            </a:r>
            <a:endParaRPr lang="hu-HU" altLang="hu-HU" sz="2000" dirty="0" smtClean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endParaRPr lang="en-GB" altLang="hu-HU" sz="2000" dirty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Megkülönböztető mezek </a:t>
            </a:r>
            <a:r>
              <a:rPr lang="hu-HU" altLang="hu-HU" sz="2000" dirty="0">
                <a:latin typeface="Bookman Old Style" panose="02050604050505020204" pitchFamily="18" charset="0"/>
              </a:rPr>
              <a:t>különböző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színekben, csapatonként </a:t>
            </a:r>
            <a:r>
              <a:rPr lang="hu-HU" altLang="hu-HU" sz="2000" dirty="0">
                <a:latin typeface="Bookman Old Style" panose="02050604050505020204" pitchFamily="18" charset="0"/>
              </a:rPr>
              <a:t>egy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garnitúra.</a:t>
            </a:r>
          </a:p>
          <a:p>
            <a:pPr>
              <a:buFontTx/>
              <a:buChar char="•"/>
            </a:pPr>
            <a:endParaRPr lang="hu-HU" altLang="hu-HU" sz="2000" dirty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Labdaméret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: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 5-6 éveseknek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3-as -, 7-10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éveseknek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 </a:t>
            </a:r>
            <a:r>
              <a:rPr lang="en-GB" altLang="hu-HU" sz="2000" dirty="0">
                <a:latin typeface="Bookman Old Style" panose="02050604050505020204" pitchFamily="18" charset="0"/>
              </a:rPr>
              <a:t>4</a:t>
            </a:r>
            <a:r>
              <a:rPr lang="hu-HU" altLang="hu-HU" sz="2000" dirty="0" err="1">
                <a:latin typeface="Bookman Old Style" panose="02050604050505020204" pitchFamily="18" charset="0"/>
              </a:rPr>
              <a:t>-es</a:t>
            </a:r>
            <a:r>
              <a:rPr lang="hu-HU" altLang="hu-HU" sz="2000" dirty="0">
                <a:latin typeface="Bookman Old Style" panose="02050604050505020204" pitchFamily="18" charset="0"/>
              </a:rPr>
              <a:t>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méretű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.</a:t>
            </a:r>
            <a:endParaRPr lang="hu-HU" altLang="hu-HU" sz="2000" dirty="0" smtClean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endParaRPr lang="en-GB" altLang="hu-HU" sz="2000" dirty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Mérkőzések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: </a:t>
            </a:r>
            <a:r>
              <a:rPr lang="hu-HU" altLang="hu-HU" sz="2000" dirty="0">
                <a:latin typeface="Bookman Old Style" panose="02050604050505020204" pitchFamily="18" charset="0"/>
              </a:rPr>
              <a:t>e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gy </a:t>
            </a:r>
            <a:r>
              <a:rPr lang="hu-HU" altLang="hu-HU" sz="2000" dirty="0">
                <a:latin typeface="Bookman Old Style" panose="02050604050505020204" pitchFamily="18" charset="0"/>
              </a:rPr>
              <a:t>labda mérkőzésenként</a:t>
            </a:r>
            <a:r>
              <a:rPr lang="en-GB" altLang="hu-HU" sz="2000" dirty="0">
                <a:latin typeface="Bookman Old Style" panose="02050604050505020204" pitchFamily="18" charset="0"/>
              </a:rPr>
              <a:t> +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a kapuk.</a:t>
            </a:r>
          </a:p>
          <a:p>
            <a:pPr>
              <a:buFontTx/>
              <a:buChar char="•"/>
            </a:pPr>
            <a:endParaRPr lang="en-GB" altLang="hu-HU" sz="2000" dirty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Műhelymunkák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: </a:t>
            </a:r>
            <a:r>
              <a:rPr lang="hu-HU" altLang="hu-HU" sz="2000" dirty="0">
                <a:latin typeface="Bookman Old Style" panose="02050604050505020204" pitchFamily="18" charset="0"/>
              </a:rPr>
              <a:t>a gyakorlatoktól függően</a:t>
            </a:r>
            <a:r>
              <a:rPr lang="en-GB" altLang="hu-HU" sz="2000" dirty="0">
                <a:latin typeface="Bookman Old Style" panose="02050604050505020204" pitchFamily="18" charset="0"/>
              </a:rPr>
              <a:t> (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labdák, </a:t>
            </a:r>
            <a:r>
              <a:rPr lang="hu-HU" altLang="hu-HU" sz="2000" dirty="0">
                <a:latin typeface="Bookman Old Style" panose="02050604050505020204" pitchFamily="18" charset="0"/>
              </a:rPr>
              <a:t>jelzőbóják,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kiskapuk, egyebek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).</a:t>
            </a:r>
            <a:endParaRPr lang="es-ES_tradnl" altLang="hu-HU" sz="2000" dirty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altLang="hu-H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322899" y="536216"/>
            <a:ext cx="9635827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sz="2400" b="1" dirty="0" smtClean="0">
                <a:latin typeface="Bookman Old Style" panose="02050604050505020204" pitchFamily="18" charset="0"/>
              </a:rPr>
              <a:t>Résztvevők</a:t>
            </a:r>
            <a:endParaRPr lang="hu-HU" sz="2400" b="1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5400" b="1" dirty="0">
              <a:latin typeface="Bookman Old Style" panose="020506040505050202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81" y="214651"/>
            <a:ext cx="1072394" cy="102251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90" y="10850"/>
            <a:ext cx="959810" cy="1626797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1581693" y="4763572"/>
            <a:ext cx="9118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</a:t>
            </a:r>
            <a:r>
              <a:rPr lang="hu-HU" altLang="hu-HU" sz="2000" dirty="0">
                <a:latin typeface="Bookman Old Style" panose="02050604050505020204" pitchFamily="18" charset="0"/>
              </a:rPr>
              <a:t>Amennyiben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lehetséges, </a:t>
            </a:r>
            <a:r>
              <a:rPr lang="hu-HU" altLang="hu-HU" sz="2000" dirty="0">
                <a:latin typeface="Bookman Old Style" panose="02050604050505020204" pitchFamily="18" charset="0"/>
              </a:rPr>
              <a:t>egy korcsoport vegyen részt a fesztiválon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.</a:t>
            </a:r>
            <a:endParaRPr lang="hu-HU" altLang="hu-HU" sz="2000" dirty="0" smtClean="0">
              <a:latin typeface="Bookman Old Style" panose="02050604050505020204" pitchFamily="18" charset="0"/>
            </a:endParaRPr>
          </a:p>
          <a:p>
            <a:pPr lvl="1"/>
            <a:endParaRPr lang="en-GB" altLang="hu-HU" sz="2000" dirty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Minden </a:t>
            </a:r>
            <a:r>
              <a:rPr lang="hu-HU" altLang="hu-HU" sz="2000" dirty="0">
                <a:latin typeface="Bookman Old Style" panose="02050604050505020204" pitchFamily="18" charset="0"/>
              </a:rPr>
              <a:t>csapatnak legyen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edző-pedagógusa/felügyelője.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altLang="hu-HU" sz="2000" dirty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000" dirty="0" smtClean="0">
                <a:latin typeface="Bookman Old Style" panose="02050604050505020204" pitchFamily="18" charset="0"/>
              </a:rPr>
              <a:t> Egy </a:t>
            </a:r>
            <a:r>
              <a:rPr lang="hu-HU" altLang="hu-HU" sz="2000" dirty="0">
                <a:latin typeface="Bookman Old Style" panose="02050604050505020204" pitchFamily="18" charset="0"/>
              </a:rPr>
              <a:t>csapatban 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6-8 játékos </a:t>
            </a:r>
            <a:r>
              <a:rPr lang="hu-HU" altLang="hu-HU" sz="2000" dirty="0">
                <a:latin typeface="Bookman Old Style" panose="02050604050505020204" pitchFamily="18" charset="0"/>
              </a:rPr>
              <a:t>lehet</a:t>
            </a:r>
            <a:r>
              <a:rPr lang="en-GB" altLang="hu-HU" sz="2000" dirty="0">
                <a:latin typeface="Bookman Old Style" panose="02050604050505020204" pitchFamily="18" charset="0"/>
              </a:rPr>
              <a:t> 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(</a:t>
            </a:r>
            <a:r>
              <a:rPr lang="hu-HU" altLang="hu-HU" sz="2000" dirty="0" smtClean="0">
                <a:latin typeface="Bookman Old Style" panose="02050604050505020204" pitchFamily="18" charset="0"/>
              </a:rPr>
              <a:t>lányok és fiúk</a:t>
            </a:r>
            <a:r>
              <a:rPr lang="en-GB" altLang="hu-HU" sz="2000" dirty="0" smtClean="0">
                <a:latin typeface="Bookman Old Style" panose="02050604050505020204" pitchFamily="18" charset="0"/>
              </a:rPr>
              <a:t>).</a:t>
            </a:r>
            <a:endParaRPr lang="es-ES_tradnl" altLang="hu-HU" sz="2000" dirty="0">
              <a:latin typeface="Bookman Old Style" panose="02050604050505020204" pitchFamily="18" charset="0"/>
            </a:endParaRPr>
          </a:p>
          <a:p>
            <a:pPr>
              <a:buFontTx/>
              <a:buChar char="•"/>
            </a:pPr>
            <a:endParaRPr lang="en-GB" altLang="hu-HU" sz="2000" dirty="0">
              <a:latin typeface="Bookman Old Style" panose="02050604050505020204" pitchFamily="18" charset="0"/>
            </a:endParaRPr>
          </a:p>
        </p:txBody>
      </p:sp>
      <p:pic>
        <p:nvPicPr>
          <p:cNvPr id="8" name="Picture 6" descr="http://szentkoronaradio.com/files/3szkr1488ta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5" y="1237166"/>
            <a:ext cx="5282234" cy="31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1207</Words>
  <Application>Microsoft Office PowerPoint</Application>
  <PresentationFormat>Szélesvásznú</PresentationFormat>
  <Paragraphs>359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Kocsárdy Gyula</dc:creator>
  <cp:lastModifiedBy>Kocsárdy Gyula</cp:lastModifiedBy>
  <cp:revision>29</cp:revision>
  <dcterms:created xsi:type="dcterms:W3CDTF">2017-07-31T09:52:11Z</dcterms:created>
  <dcterms:modified xsi:type="dcterms:W3CDTF">2017-08-18T10:18:35Z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