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7" r:id="rId4"/>
    <p:sldId id="278" r:id="rId5"/>
    <p:sldId id="275" r:id="rId6"/>
    <p:sldId id="279" r:id="rId7"/>
    <p:sldId id="280" r:id="rId8"/>
    <p:sldId id="281" r:id="rId9"/>
    <p:sldId id="284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35575" y="277874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smtClean="0">
                <a:latin typeface="Bookman Old Style" panose="02050604050505020204" pitchFamily="18" charset="0"/>
              </a:rPr>
              <a:t>Gyermekvédelem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veszélyeztetettség felismerése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4098" name="Picture 2" descr="Képtalálat a következőre: „gyermekvédele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07" y="1112280"/>
            <a:ext cx="7344207" cy="57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Javasolt szempontok a gyerekekkel foglalkozó felnőttek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25799" y="1827462"/>
            <a:ext cx="11630024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Mutassanak példát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gyerekekkel foglalkozó felnőttek magatartása legyen példa arra, hogyan viselkedjünk társainkkal </a:t>
            </a:r>
            <a:r>
              <a:rPr lang="hu-HU" sz="2000" dirty="0" smtClean="0">
                <a:latin typeface="Bookman Old Style" panose="02050604050505020204" pitchFamily="18" charset="0"/>
              </a:rPr>
              <a:t>szemben.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felnőtteknek igazi sportemberként kell viselkedniük.</a:t>
            </a:r>
          </a:p>
          <a:p>
            <a:pPr algn="just">
              <a:spcBef>
                <a:spcPts val="800"/>
              </a:spcBef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Biztosítsák a gyerekek szórakozását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gyerekek a játék élvezete </a:t>
            </a:r>
            <a:r>
              <a:rPr lang="hu-HU" sz="2000" dirty="0">
                <a:latin typeface="Bookman Old Style" panose="02050604050505020204" pitchFamily="18" charset="0"/>
              </a:rPr>
              <a:t>miatt </a:t>
            </a:r>
            <a:r>
              <a:rPr lang="hu-HU" sz="2000" dirty="0" smtClean="0">
                <a:latin typeface="Bookman Old Style" panose="02050604050505020204" pitchFamily="18" charset="0"/>
              </a:rPr>
              <a:t>fociznak.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Az eredmény-centrikus, a </a:t>
            </a:r>
            <a:r>
              <a:rPr lang="hu-HU" sz="2000" dirty="0">
                <a:latin typeface="Bookman Old Style" panose="02050604050505020204" pitchFamily="18" charset="0"/>
              </a:rPr>
              <a:t>„csak a győzelem számít</a:t>
            </a:r>
            <a:r>
              <a:rPr lang="hu-HU" sz="2000" dirty="0" smtClean="0">
                <a:latin typeface="Bookman Old Style" panose="02050604050505020204" pitchFamily="18" charset="0"/>
              </a:rPr>
              <a:t>” felfogás </a:t>
            </a:r>
            <a:r>
              <a:rPr lang="hu-HU" sz="2000" dirty="0">
                <a:latin typeface="Bookman Old Style" panose="02050604050505020204" pitchFamily="18" charset="0"/>
              </a:rPr>
              <a:t>nagyban csökkenti </a:t>
            </a:r>
            <a:r>
              <a:rPr lang="hu-HU" sz="2000" dirty="0" smtClean="0">
                <a:latin typeface="Bookman Old Style" panose="02050604050505020204" pitchFamily="18" charset="0"/>
              </a:rPr>
              <a:t>a játék élvezetét.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196" name="Picture 4" descr="Képtalálat a következőre: „a gyerekfutball öröm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305301"/>
            <a:ext cx="4039222" cy="24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éptalálat a következőre: „a gyerekfutball öröme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28" y="4305301"/>
            <a:ext cx="3796466" cy="24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Javasolt szempontok a gyerekekkel foglalkozó felnőttek számára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21037" y="1732897"/>
            <a:ext cx="5819774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800"/>
              </a:spcBef>
              <a:buClr>
                <a:schemeClr val="accent3"/>
              </a:buCl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Készüljenek </a:t>
            </a:r>
            <a:r>
              <a:rPr lang="hu-HU" sz="2000" b="1" dirty="0">
                <a:latin typeface="Bookman Old Style" panose="02050604050505020204" pitchFamily="18" charset="0"/>
              </a:rPr>
              <a:t>fel alaposan a foglalkozások </a:t>
            </a:r>
            <a:r>
              <a:rPr lang="hu-HU" sz="2000" b="1" dirty="0" smtClean="0">
                <a:latin typeface="Bookman Old Style" panose="02050604050505020204" pitchFamily="18" charset="0"/>
              </a:rPr>
              <a:t>előtt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gyerekek mozgásigénye hatalmas, de koncentrálni csak rövid ideig </a:t>
            </a:r>
            <a:r>
              <a:rPr lang="hu-HU" sz="2000" dirty="0" smtClean="0">
                <a:latin typeface="Bookman Old Style" panose="02050604050505020204" pitchFamily="18" charset="0"/>
              </a:rPr>
              <a:t>tudnak.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Különösen fontos, </a:t>
            </a:r>
            <a:r>
              <a:rPr lang="hu-HU" sz="2000" dirty="0">
                <a:latin typeface="Bookman Old Style" panose="02050604050505020204" pitchFamily="18" charset="0"/>
              </a:rPr>
              <a:t>hogy </a:t>
            </a:r>
            <a:r>
              <a:rPr lang="hu-HU" sz="2000" dirty="0" smtClean="0">
                <a:latin typeface="Bookman Old Style" panose="02050604050505020204" pitchFamily="18" charset="0"/>
              </a:rPr>
              <a:t>megfelelően </a:t>
            </a:r>
            <a:r>
              <a:rPr lang="hu-HU" sz="2000" dirty="0">
                <a:latin typeface="Bookman Old Style" panose="02050604050505020204" pitchFamily="18" charset="0"/>
              </a:rPr>
              <a:t>készüljünk fel a foglalkozásra.</a:t>
            </a:r>
          </a:p>
          <a:p>
            <a:pPr marL="274320" indent="-274320">
              <a:spcBef>
                <a:spcPts val="800"/>
              </a:spcBef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Gyakoroltassanak változatos, kivitelezhető feladatokat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megfelelő gyakorlatok lekötik a gyerekeket és sikerélményt adnak nekik.</a:t>
            </a:r>
          </a:p>
          <a:p>
            <a:pPr marL="274320" indent="-274320">
              <a:spcBef>
                <a:spcPts val="800"/>
              </a:spcBef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Foglalkozzanak minden </a:t>
            </a:r>
            <a:r>
              <a:rPr lang="hu-HU" sz="2000" b="1" dirty="0" smtClean="0">
                <a:latin typeface="Bookman Old Style" panose="02050604050505020204" pitchFamily="18" charset="0"/>
              </a:rPr>
              <a:t>gyerekkel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Mindenkire egyenlő mértékben figyeljünk, képességektől </a:t>
            </a:r>
            <a:r>
              <a:rPr lang="hu-HU" sz="2000" dirty="0" smtClean="0">
                <a:latin typeface="Bookman Old Style" panose="02050604050505020204" pitchFamily="18" charset="0"/>
              </a:rPr>
              <a:t>függetlenül.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Minden </a:t>
            </a:r>
            <a:r>
              <a:rPr lang="hu-HU" sz="2000" dirty="0">
                <a:latin typeface="Bookman Old Style" panose="02050604050505020204" pitchFamily="18" charset="0"/>
              </a:rPr>
              <a:t>gyerek számára biztosítsuk a lehetőséget a tanulásra, fejlődésre.</a:t>
            </a:r>
          </a:p>
        </p:txBody>
      </p:sp>
      <p:pic>
        <p:nvPicPr>
          <p:cNvPr id="9220" name="Picture 4" descr="Képtalálat a következőre: „a gyerekfutball öröm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9" y="2473761"/>
            <a:ext cx="6102109" cy="34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429620" y="1544778"/>
            <a:ext cx="7608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A drog fogalma: </a:t>
            </a:r>
            <a:r>
              <a:rPr lang="hu-HU" sz="2000" dirty="0" smtClean="0">
                <a:latin typeface="Bookman Old Style" panose="02050604050505020204" pitchFamily="18" charset="0"/>
              </a:rPr>
              <a:t>minden olyan szer, mely az emberi szervezetbe juttatva megváltoztatja annak működését.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A drog fogalmán belüli </a:t>
            </a:r>
            <a:r>
              <a:rPr lang="hu-HU" sz="2000" b="1" dirty="0" smtClean="0">
                <a:latin typeface="Bookman Old Style" panose="02050604050505020204" pitchFamily="18" charset="0"/>
              </a:rPr>
              <a:t>csoportok</a:t>
            </a:r>
            <a:r>
              <a:rPr lang="hu-HU" sz="2000" dirty="0" smtClean="0">
                <a:latin typeface="Bookman Old Style" panose="02050604050505020204" pitchFamily="18" charset="0"/>
              </a:rPr>
              <a:t>: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Legális: cigaretta, koffein, </a:t>
            </a:r>
            <a:r>
              <a:rPr lang="hu-HU" sz="2000" dirty="0" smtClean="0">
                <a:latin typeface="Bookman Old Style" panose="02050604050505020204" pitchFamily="18" charset="0"/>
              </a:rPr>
              <a:t>alkohol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Illegális: </a:t>
            </a:r>
            <a:r>
              <a:rPr lang="hu-HU" sz="2000" dirty="0" smtClean="0">
                <a:latin typeface="Bookman Old Style" panose="02050604050505020204" pitchFamily="18" charset="0"/>
              </a:rPr>
              <a:t>kábítószerek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Átmenet: gyógyszerek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Képtalálat a következőre: „drog hatása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7677"/>
            <a:ext cx="4146545" cy="32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51533" y="1637647"/>
            <a:ext cx="119785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A drog főbb csoportjai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Hallucinogének: </a:t>
            </a:r>
            <a:r>
              <a:rPr lang="hu-HU" sz="2000" dirty="0" smtClean="0">
                <a:latin typeface="Bookman Old Style" panose="02050604050505020204" pitchFamily="18" charset="0"/>
              </a:rPr>
              <a:t>- pszichedelikus gombák és </a:t>
            </a:r>
            <a:r>
              <a:rPr lang="hu-HU" sz="2000" dirty="0" smtClean="0">
                <a:latin typeface="Bookman Old Style" panose="02050604050505020204" pitchFamily="18" charset="0"/>
              </a:rPr>
              <a:t>kaktuszok;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     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LSD;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     - csattanó </a:t>
            </a:r>
            <a:r>
              <a:rPr lang="hu-HU" sz="2000" dirty="0" smtClean="0">
                <a:latin typeface="Bookman Old Style" panose="02050604050505020204" pitchFamily="18" charset="0"/>
              </a:rPr>
              <a:t>maszlag.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Stimulánsok: </a:t>
            </a:r>
            <a:r>
              <a:rPr lang="hu-HU" sz="2000" dirty="0" smtClean="0">
                <a:latin typeface="Bookman Old Style" panose="02050604050505020204" pitchFamily="18" charset="0"/>
              </a:rPr>
              <a:t>- amfetamin és származékaik (pl.: ecstasy, MDMA, </a:t>
            </a:r>
            <a:r>
              <a:rPr lang="hu-HU" sz="2000" dirty="0" err="1" smtClean="0">
                <a:latin typeface="Bookman Old Style" panose="02050604050505020204" pitchFamily="18" charset="0"/>
              </a:rPr>
              <a:t>speed</a:t>
            </a:r>
            <a:r>
              <a:rPr lang="hu-HU" sz="2000" dirty="0" smtClean="0">
                <a:latin typeface="Bookman Old Style" panose="02050604050505020204" pitchFamily="18" charset="0"/>
              </a:rPr>
              <a:t>, </a:t>
            </a:r>
            <a:r>
              <a:rPr lang="hu-HU" sz="2000" dirty="0" err="1" smtClean="0">
                <a:latin typeface="Bookman Old Style" panose="02050604050505020204" pitchFamily="18" charset="0"/>
              </a:rPr>
              <a:t>dizájner</a:t>
            </a:r>
            <a:r>
              <a:rPr lang="hu-HU" sz="2000" dirty="0" smtClean="0">
                <a:latin typeface="Bookman Old Style" panose="02050604050505020204" pitchFamily="18" charset="0"/>
              </a:rPr>
              <a:t> drogok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nikotin;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koffein;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kokain;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- </a:t>
            </a:r>
            <a:r>
              <a:rPr lang="hu-HU" sz="2000" dirty="0" err="1" smtClean="0">
                <a:latin typeface="Bookman Old Style" panose="02050604050505020204" pitchFamily="18" charset="0"/>
              </a:rPr>
              <a:t>efedrin</a:t>
            </a:r>
            <a:r>
              <a:rPr lang="hu-HU" sz="2000" dirty="0" smtClean="0">
                <a:latin typeface="Bookman Old Style" panose="02050604050505020204" pitchFamily="18" charset="0"/>
              </a:rPr>
              <a:t>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- </a:t>
            </a:r>
            <a:r>
              <a:rPr lang="hu-HU" sz="2000" dirty="0" err="1" smtClean="0">
                <a:latin typeface="Bookman Old Style" panose="02050604050505020204" pitchFamily="18" charset="0"/>
              </a:rPr>
              <a:t>meszkalin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latin typeface="Bookman Old Style" panose="02050604050505020204" pitchFamily="18" charset="0"/>
              </a:rPr>
              <a:t>Depresszánsok</a:t>
            </a:r>
            <a:r>
              <a:rPr lang="hu-HU" sz="2000" b="1" dirty="0" smtClean="0">
                <a:latin typeface="Bookman Old Style" panose="02050604050505020204" pitchFamily="18" charset="0"/>
              </a:rPr>
              <a:t>: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err="1" smtClean="0">
                <a:latin typeface="Bookman Old Style" panose="02050604050505020204" pitchFamily="18" charset="0"/>
              </a:rPr>
              <a:t>ópiátok</a:t>
            </a:r>
            <a:r>
              <a:rPr lang="hu-HU" sz="2000" dirty="0" smtClean="0">
                <a:latin typeface="Bookman Old Style" panose="02050604050505020204" pitchFamily="18" charset="0"/>
              </a:rPr>
              <a:t> (pl.: heroin</a:t>
            </a:r>
            <a:r>
              <a:rPr lang="hu-HU" sz="2000" dirty="0" smtClean="0">
                <a:latin typeface="Bookman Old Style" panose="02050604050505020204" pitchFamily="18" charset="0"/>
              </a:rPr>
              <a:t>);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alkohol;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     - pszichoaktív hatású </a:t>
            </a:r>
            <a:r>
              <a:rPr lang="hu-HU" sz="2000" dirty="0" smtClean="0">
                <a:latin typeface="Bookman Old Style" panose="02050604050505020204" pitchFamily="18" charset="0"/>
              </a:rPr>
              <a:t>gyógyszerek.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latin typeface="Bookman Old Style" panose="02050604050505020204" pitchFamily="18" charset="0"/>
              </a:rPr>
              <a:t>Kannabiszok</a:t>
            </a:r>
            <a:r>
              <a:rPr lang="hu-HU" sz="2000" b="1" dirty="0" smtClean="0">
                <a:latin typeface="Bookman Old Style" panose="02050604050505020204" pitchFamily="18" charset="0"/>
              </a:rPr>
              <a:t>: </a:t>
            </a: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 smtClean="0">
                <a:latin typeface="Bookman Old Style" panose="02050604050505020204" pitchFamily="18" charset="0"/>
              </a:rPr>
              <a:t>marihuána;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 - </a:t>
            </a:r>
            <a:r>
              <a:rPr lang="hu-HU" sz="2000" dirty="0" smtClean="0">
                <a:latin typeface="Bookman Old Style" panose="02050604050505020204" pitchFamily="18" charset="0"/>
              </a:rPr>
              <a:t>hasis.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            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Képtalálat a következőre: „drogo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1" y="3777425"/>
            <a:ext cx="4175694" cy="29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" y="1637647"/>
            <a:ext cx="1213008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accent3"/>
              </a:buClr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drogra utaló </a:t>
            </a:r>
            <a:r>
              <a:rPr lang="hu-HU" sz="2000" b="1" dirty="0" smtClean="0">
                <a:latin typeface="Bookman Old Style" panose="02050604050505020204" pitchFamily="18" charset="0"/>
              </a:rPr>
              <a:t>jelek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Túlzott feldobottság </a:t>
            </a:r>
            <a:r>
              <a:rPr lang="hu-HU" sz="2000" dirty="0">
                <a:latin typeface="Bookman Old Style" panose="02050604050505020204" pitchFamily="18" charset="0"/>
              </a:rPr>
              <a:t>vagy túlzott </a:t>
            </a:r>
            <a:r>
              <a:rPr lang="hu-HU" sz="2000" dirty="0" smtClean="0">
                <a:latin typeface="Bookman Old Style" panose="02050604050505020204" pitchFamily="18" charset="0"/>
              </a:rPr>
              <a:t>fáradékonyság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Szemcsepp használata a bevérzett szemek kezelésére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Tág pupilla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Érzelemhiány</a:t>
            </a:r>
            <a:r>
              <a:rPr lang="hu-HU" sz="2000" dirty="0">
                <a:latin typeface="Bookman Old Style" panose="02050604050505020204" pitchFamily="18" charset="0"/>
              </a:rPr>
              <a:t>, közömbösség, </a:t>
            </a:r>
            <a:r>
              <a:rPr lang="hu-HU" sz="2000" dirty="0" smtClean="0">
                <a:latin typeface="Bookman Old Style" panose="02050604050505020204" pitchFamily="18" charset="0"/>
              </a:rPr>
              <a:t>érdektelenség, csökkenő aktivitás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Feltűnően </a:t>
            </a:r>
            <a:r>
              <a:rPr lang="hu-HU" sz="2000" dirty="0">
                <a:latin typeface="Bookman Old Style" panose="02050604050505020204" pitchFamily="18" charset="0"/>
              </a:rPr>
              <a:t>takargatott testrészek (hosszú ujjú pólók, stb. </a:t>
            </a:r>
            <a:r>
              <a:rPr lang="hu-HU" sz="2000" dirty="0" smtClean="0">
                <a:latin typeface="Bookman Old Style" panose="02050604050505020204" pitchFamily="18" charset="0"/>
              </a:rPr>
              <a:t>viselése)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Rövidítések vagy kódok használata a baráti beszélgetésekben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Új </a:t>
            </a:r>
            <a:r>
              <a:rPr lang="hu-HU" sz="2000" dirty="0">
                <a:latin typeface="Bookman Old Style" panose="02050604050505020204" pitchFamily="18" charset="0"/>
              </a:rPr>
              <a:t>barátok megjelenése (esetleg a régieket teljesen </a:t>
            </a:r>
            <a:r>
              <a:rPr lang="hu-HU" sz="2000" dirty="0" smtClean="0">
                <a:latin typeface="Bookman Old Style" panose="02050604050505020204" pitchFamily="18" charset="0"/>
              </a:rPr>
              <a:t>felülírva)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Eldugott </a:t>
            </a:r>
            <a:r>
              <a:rPr lang="hu-HU" sz="2000" dirty="0">
                <a:latin typeface="Bookman Old Style" panose="02050604050505020204" pitchFamily="18" charset="0"/>
              </a:rPr>
              <a:t>szokatlan tárgyak (pl</a:t>
            </a:r>
            <a:r>
              <a:rPr lang="hu-HU" sz="2000" dirty="0" smtClean="0">
                <a:latin typeface="Bookman Old Style" panose="02050604050505020204" pitchFamily="18" charset="0"/>
              </a:rPr>
              <a:t>.: </a:t>
            </a:r>
            <a:r>
              <a:rPr lang="hu-HU" sz="2000" dirty="0">
                <a:latin typeface="Bookman Old Style" panose="02050604050505020204" pitchFamily="18" charset="0"/>
              </a:rPr>
              <a:t>kiskanál, </a:t>
            </a:r>
            <a:r>
              <a:rPr lang="hu-HU" sz="2000" dirty="0" smtClean="0">
                <a:latin typeface="Bookman Old Style" panose="02050604050505020204" pitchFamily="18" charset="0"/>
              </a:rPr>
              <a:t>cigarettapapír</a:t>
            </a:r>
            <a:r>
              <a:rPr lang="hu-HU" sz="2000" dirty="0">
                <a:latin typeface="Bookman Old Style" panose="02050604050505020204" pitchFamily="18" charset="0"/>
              </a:rPr>
              <a:t>, magvak, tabletták, </a:t>
            </a:r>
            <a:r>
              <a:rPr lang="hu-HU" sz="2000" dirty="0" smtClean="0">
                <a:latin typeface="Bookman Old Style" panose="02050604050505020204" pitchFamily="18" charset="0"/>
              </a:rPr>
              <a:t>kapszulák, stb.)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Csökkenő zsebpénz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Negatív változások az iskolai eredményekben, iskolakerülés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Szobaillatosítók, légfrissítők, dezodorok használata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Szájvíz, rágógumi fokozott használata (alkoholszag elnyomására)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                             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13314" name="Picture 2" descr="Képtalálat a következőre: „dro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2819506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637647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hu-HU" sz="2000" b="1" dirty="0" smtClean="0">
                <a:latin typeface="Bookman Old Style" panose="02050604050505020204" pitchFamily="18" charset="0"/>
              </a:rPr>
              <a:t> A drog főbb veszélyei</a:t>
            </a:r>
            <a:endParaRPr lang="hu-HU" alt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Feltűnően </a:t>
            </a:r>
            <a:r>
              <a:rPr lang="hu-HU" altLang="hu-HU" sz="2000" dirty="0">
                <a:latin typeface="Bookman Old Style" panose="02050604050505020204" pitchFamily="18" charset="0"/>
              </a:rPr>
              <a:t>rossz egészségi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állapot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Illegális, ezért fogyasztása, tartása a törvénybe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ütközik.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Hirtelen fogyás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Zavaros gondolkodás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AIDS, hepatitis, egyéb fertőző betegségek kialakulása a közös intravénás használat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miatt.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Drága, ezért a függők sokszor illegális úton jutnak a drog megszerzéséhez szükséges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pénzhez.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Az utcán vett illegális drogok összetétele ismeretlen a használó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számára.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Túladagolás </a:t>
            </a:r>
            <a:r>
              <a:rPr lang="hu-HU" altLang="hu-HU" sz="2000" dirty="0">
                <a:latin typeface="Bookman Old Style" panose="02050604050505020204" pitchFamily="18" charset="0"/>
              </a:rPr>
              <a:t>- halál</a:t>
            </a:r>
          </a:p>
          <a:p>
            <a:pPr marL="274320" indent="-274320">
              <a:spcAft>
                <a:spcPts val="600"/>
              </a:spcAft>
              <a:buClr>
                <a:schemeClr val="accent3"/>
              </a:buClr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                             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Képtalálat a következőre: „dro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71" y="4536184"/>
            <a:ext cx="3292475" cy="223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éptalálat a következőre: „drog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10" y="4536184"/>
            <a:ext cx="3731998" cy="22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3181" y="2867680"/>
            <a:ext cx="5932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accent3"/>
              </a:buCl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</a:rPr>
              <a:t>Mi vezeti a gyermeket a droghoz?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Nincs </a:t>
            </a:r>
            <a:r>
              <a:rPr lang="hu-HU" sz="2000" dirty="0" smtClean="0">
                <a:latin typeface="Bookman Old Style" panose="02050604050505020204" pitchFamily="18" charset="0"/>
              </a:rPr>
              <a:t>önbecsülése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Rossz </a:t>
            </a:r>
            <a:r>
              <a:rPr lang="hu-HU" sz="2000" dirty="0">
                <a:latin typeface="Bookman Old Style" panose="02050604050505020204" pitchFamily="18" charset="0"/>
              </a:rPr>
              <a:t>szülő – gyermek </a:t>
            </a:r>
            <a:r>
              <a:rPr lang="hu-HU" sz="2000" dirty="0" smtClean="0">
                <a:latin typeface="Bookman Old Style" panose="02050604050505020204" pitchFamily="18" charset="0"/>
              </a:rPr>
              <a:t>viszony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Szeretethiány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Feszültség </a:t>
            </a:r>
            <a:r>
              <a:rPr lang="hu-HU" sz="2000" dirty="0">
                <a:latin typeface="Bookman Old Style" panose="02050604050505020204" pitchFamily="18" charset="0"/>
              </a:rPr>
              <a:t>levezetése </a:t>
            </a:r>
            <a:r>
              <a:rPr lang="hu-HU" sz="2000" dirty="0" smtClean="0">
                <a:latin typeface="Bookman Old Style" panose="02050604050505020204" pitchFamily="18" charset="0"/>
              </a:rPr>
              <a:t>(pl.: vizsgaidőszak)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Szociális </a:t>
            </a:r>
            <a:r>
              <a:rPr lang="hu-HU" sz="2000" dirty="0">
                <a:latin typeface="Bookman Old Style" panose="02050604050505020204" pitchFamily="18" charset="0"/>
              </a:rPr>
              <a:t>helyzet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                             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</p:txBody>
      </p:sp>
      <p:sp>
        <p:nvSpPr>
          <p:cNvPr id="3" name="AutoShape 6" descr="Képtalálat a következőre: „gyerek foc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70" name="Picture 10" descr="Képtalálat a következőre: „szeretethiány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3707" r="2795" b="10083"/>
          <a:stretch/>
        </p:blipFill>
        <p:spPr bwMode="auto">
          <a:xfrm>
            <a:off x="5829299" y="2171222"/>
            <a:ext cx="6208567" cy="42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7" y="53816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drog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86247" y="1504297"/>
            <a:ext cx="1070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3182" y="1627233"/>
            <a:ext cx="746309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3"/>
              </a:buCl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Megelőzés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Szülők, tanárok tájékozottsága, </a:t>
            </a:r>
            <a:r>
              <a:rPr lang="hu-HU" sz="2000" dirty="0" smtClean="0">
                <a:latin typeface="Bookman Old Style" panose="02050604050505020204" pitchFamily="18" charset="0"/>
              </a:rPr>
              <a:t>felkészültsége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Jó szülő - gyermek </a:t>
            </a:r>
            <a:r>
              <a:rPr lang="hu-HU" sz="2000" dirty="0">
                <a:latin typeface="Bookman Old Style" panose="02050604050505020204" pitchFamily="18" charset="0"/>
              </a:rPr>
              <a:t>kapcsolat kialakítása és </a:t>
            </a:r>
            <a:r>
              <a:rPr lang="hu-HU" sz="2000" dirty="0" smtClean="0">
                <a:latin typeface="Bookman Old Style" panose="02050604050505020204" pitchFamily="18" charset="0"/>
              </a:rPr>
              <a:t>megtartása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Figyelmesség</a:t>
            </a:r>
            <a:r>
              <a:rPr lang="hu-HU" sz="2000" dirty="0">
                <a:latin typeface="Bookman Old Style" panose="02050604050505020204" pitchFamily="18" charset="0"/>
              </a:rPr>
              <a:t>, </a:t>
            </a:r>
            <a:r>
              <a:rPr lang="hu-HU" sz="2000" dirty="0" smtClean="0">
                <a:latin typeface="Bookman Old Style" panose="02050604050505020204" pitchFamily="18" charset="0"/>
              </a:rPr>
              <a:t>szeretet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Tanárok fokozott figyelme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Őszinteségre </a:t>
            </a:r>
            <a:r>
              <a:rPr lang="hu-HU" sz="2000" dirty="0">
                <a:latin typeface="Bookman Old Style" panose="02050604050505020204" pitchFamily="18" charset="0"/>
              </a:rPr>
              <a:t>nevelés (otthon és az iskolában </a:t>
            </a:r>
            <a:r>
              <a:rPr lang="hu-HU" sz="2000" dirty="0" smtClean="0">
                <a:latin typeface="Bookman Old Style" panose="02050604050505020204" pitchFamily="18" charset="0"/>
              </a:rPr>
              <a:t>egyaránt)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Megfelelő </a:t>
            </a:r>
            <a:r>
              <a:rPr lang="hu-HU" sz="2000" dirty="0">
                <a:latin typeface="Bookman Old Style" panose="02050604050505020204" pitchFamily="18" charset="0"/>
              </a:rPr>
              <a:t>baráti </a:t>
            </a:r>
            <a:r>
              <a:rPr lang="hu-HU" sz="2000" dirty="0" smtClean="0">
                <a:latin typeface="Bookman Old Style" panose="02050604050505020204" pitchFamily="18" charset="0"/>
              </a:rPr>
              <a:t>kapcsolatok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szabadidő hasznos eltöltésének biztosítása és ellenőrzése (szülő – tanár </a:t>
            </a:r>
            <a:r>
              <a:rPr lang="hu-HU" sz="2000" dirty="0" smtClean="0">
                <a:latin typeface="Bookman Old Style" panose="02050604050505020204" pitchFamily="18" charset="0"/>
              </a:rPr>
              <a:t>részéről egyaránt)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Egészséges életmód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Sport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 smtClean="0">
                <a:latin typeface="Bookman Old Style" panose="02050604050505020204" pitchFamily="18" charset="0"/>
              </a:rPr>
              <a:t>                              </a:t>
            </a: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  <a:p>
            <a:pPr algn="just"/>
            <a:endParaRPr lang="hu-HU" sz="2000" dirty="0" smtClean="0"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Képtalálat a következőre: „jó szülő gyermek kapcsola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29" y="4629149"/>
            <a:ext cx="3109426" cy="20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éptalálat a következőre: „jó tanár gyermek kapcsolat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8" y="4629149"/>
            <a:ext cx="4138365" cy="20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Képtalálat a következőre: „gyerek foc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68" name="Picture 8" descr="Képtalálat a következőre: „gyerek foc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26" y="1637647"/>
            <a:ext cx="21336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30024" y="3511034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Hátrányos helyzet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9125" y="2326124"/>
            <a:ext cx="73799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A gyermekvédelmi törvény meghatározása szerint a meghatározó tényezők a következők: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hu-HU" sz="20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A szülő, a családba fogadó gyám iskolai végzettsége alacsony (legfeljebb alapfokú végzettség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).</a:t>
            </a: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A szülő, gyám alacsony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foglalkoztatottsága.</a:t>
            </a: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Az elégtelen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lakáskörülmények.</a:t>
            </a: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nevelésbe vétel, valamint a tanulói, hallgatói jogviszonyban álló fiatal felnőtt számára nyújtott utógondozói </a:t>
            </a:r>
            <a:r>
              <a:rPr lang="hu-HU" sz="2000" dirty="0" smtClean="0">
                <a:latin typeface="Bookman Old Style" panose="02050604050505020204" pitchFamily="18" charset="0"/>
              </a:rPr>
              <a:t>ellátás.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hu-HU" sz="2000" b="1" dirty="0">
                <a:latin typeface="Bookman Old Style" panose="02050604050505020204" pitchFamily="18" charset="0"/>
                <a:cs typeface="Arial" pitchFamily="34" charset="0"/>
              </a:rPr>
              <a:t> A hátrányos helyzet tartós fennállása veszélyeztetettséget okozhat.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Képtalálat a következőre: „hátrányos helyze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852410"/>
            <a:ext cx="4054475" cy="30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Veszélyeztetettség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3181" y="1994910"/>
            <a:ext cx="8286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625475" algn="just"/>
            <a:r>
              <a:rPr lang="hu-HU" altLang="hu-HU" sz="2000" dirty="0">
                <a:latin typeface="Bookman Old Style" panose="02050604050505020204" pitchFamily="18" charset="0"/>
              </a:rPr>
              <a:t>A gyermekvédelmi törvény meghatározása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szerint:</a:t>
            </a:r>
            <a:endParaRPr lang="hu-HU" altLang="hu-HU" sz="2000" dirty="0">
              <a:latin typeface="Bookman Old Style" panose="02050604050505020204" pitchFamily="18" charset="0"/>
            </a:endParaRPr>
          </a:p>
          <a:p>
            <a:pPr marL="7938" indent="625475" algn="just"/>
            <a:endParaRPr lang="hu-HU" altLang="hu-HU" sz="2000" dirty="0">
              <a:latin typeface="Bookman Old Style" panose="02050604050505020204" pitchFamily="18" charset="0"/>
            </a:endParaRPr>
          </a:p>
          <a:p>
            <a:pPr marL="7938" indent="625475" algn="just"/>
            <a:r>
              <a:rPr lang="hu-HU" altLang="hu-HU" sz="2000" dirty="0">
                <a:latin typeface="Bookman Old Style" panose="02050604050505020204" pitchFamily="18" charset="0"/>
              </a:rPr>
              <a:t>„Olyan – a gyermek vagy más személy által tanúsított – magatartás, mulasztás vagy körülmény következtében kialakult állapot, amely a gyermek testi, értelmi, érzelmi vagy erkölcsi fejlődését gátolja vagy akadályozza.”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163181" y="4566761"/>
            <a:ext cx="8680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hu-HU" altLang="hu-HU" sz="2000" b="1" dirty="0">
                <a:latin typeface="Bookman Old Style" panose="02050604050505020204" pitchFamily="18" charset="0"/>
              </a:rPr>
              <a:t>Az edző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felelőssége</a:t>
            </a:r>
            <a:endParaRPr lang="hu-HU" alt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 gyermeket jobban kell ismernie, mint a futballt.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Bookman Old Style" panose="02050604050505020204" pitchFamily="18" charset="0"/>
              </a:rPr>
              <a:t>Az edzőnek fel kell ismernie a gyermekre leselkedő ártalmakat, </a:t>
            </a:r>
            <a:br>
              <a:rPr lang="hu-HU" altLang="hu-HU" sz="2000" dirty="0">
                <a:latin typeface="Bookman Old Style" panose="02050604050505020204" pitchFamily="18" charset="0"/>
              </a:rPr>
            </a:br>
            <a:r>
              <a:rPr lang="hu-HU" altLang="hu-HU" sz="2000" dirty="0">
                <a:latin typeface="Bookman Old Style" panose="02050604050505020204" pitchFamily="18" charset="0"/>
              </a:rPr>
              <a:t>és lépéseket kell tennie azok megelőzésére.</a:t>
            </a:r>
          </a:p>
        </p:txBody>
      </p:sp>
      <p:pic>
        <p:nvPicPr>
          <p:cNvPr id="1028" name="Picture 4" descr="Képtalálat a következőre: „veszélyeztetettség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05" y="1978619"/>
            <a:ext cx="356219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veszélyeztetettség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27" y="4518599"/>
            <a:ext cx="3333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hátrányos helyzet és a veszélyeztetettség megállapítása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83296" y="2374849"/>
            <a:ext cx="10315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A társadalmi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státusz vizsgálatával 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és a gyermek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fejlődésének 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vizsgálatával állapítjuk meg:</a:t>
            </a:r>
          </a:p>
          <a:p>
            <a:pPr algn="just"/>
            <a:endParaRPr lang="hu-HU" altLang="hu-HU" sz="20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Milyen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körülmények között szocializálódik 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Hogyan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szocializálódik ?</a:t>
            </a:r>
          </a:p>
          <a:p>
            <a:pPr algn="just"/>
            <a:endParaRPr lang="hu-HU" altLang="hu-HU" sz="20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A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veszélyeztetettség akkor jelenik meg, amikor a gyermek pszichés diszpozíciói és a környezeti feltételek ezt kiváltják (</a:t>
            </a:r>
            <a:r>
              <a:rPr lang="hu-HU" altLang="hu-HU" sz="20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coping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hu-HU" altLang="hu-HU" sz="20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reziliencia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hu-HU" altLang="hu-HU" sz="200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A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veszélyeztetettség előfordulása nagyobb gyakoriságot mutat a hátrányos helyzetű </a:t>
            </a:r>
            <a:r>
              <a:rPr lang="hu-HU" altLang="hu-HU" sz="20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rétegeknél és ott, </a:t>
            </a:r>
            <a:r>
              <a:rPr lang="hu-HU" altLang="hu-HU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ahol a szülők is beilleszkedési nehézségeket mutatnak.</a:t>
            </a:r>
          </a:p>
          <a:p>
            <a:pPr marL="7938" indent="625475" algn="just"/>
            <a:endParaRPr lang="hu-HU" alt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társadalmi státusz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54548" y="1476792"/>
            <a:ext cx="87725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b="1" dirty="0">
                <a:latin typeface="Bookman Old Style" panose="02050604050505020204" pitchFamily="18" charset="0"/>
                <a:cs typeface="Arial" pitchFamily="34" charset="0"/>
              </a:rPr>
              <a:t>A társadalmi státusz meghatározó </a:t>
            </a:r>
            <a:r>
              <a:rPr lang="hu-HU" sz="2000" b="1" dirty="0" smtClean="0">
                <a:latin typeface="Bookman Old Style" panose="02050604050505020204" pitchFamily="18" charset="0"/>
                <a:cs typeface="Arial" pitchFamily="34" charset="0"/>
              </a:rPr>
              <a:t>tényezői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hu-HU" sz="20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Fogyasztás (pl.: fodrász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, különóra,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húsfogyasztás)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Kultúra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, életmód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(pl.: iskolai 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végzettség,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üdülés)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Érdekérvényesítés (pl.: munkahelyi beosztás)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Lakás (pl.: a nagysága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, komfortfokozata,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berendezése)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Lakókörnyezet (pl.: a település 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jellege,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fejlettsége)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Anyagi 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színvonal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(pl.: jövedelem 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és </a:t>
            </a: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vagyon)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  <a:cs typeface="Arial" pitchFamily="34" charset="0"/>
              </a:rPr>
              <a:t>Munkamegosztás (pl.: műszakbeosztás</a:t>
            </a: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, ártalom)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hu-HU" sz="20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A társadalmi státusz általában inkonzisztens kategória!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Megelőzés, felismerés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68577" y="2297219"/>
            <a:ext cx="6179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Meghallgatás</a:t>
            </a:r>
          </a:p>
          <a:p>
            <a:pPr marL="274320" indent="-274320">
              <a:buFont typeface="Wingdings 2"/>
              <a:buChar char="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Beszélgetés</a:t>
            </a:r>
          </a:p>
          <a:p>
            <a:pPr marL="274320" indent="-274320">
              <a:buFont typeface="Wingdings 2"/>
              <a:buChar char="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G</a:t>
            </a:r>
            <a:r>
              <a:rPr lang="hu-HU" sz="2000" dirty="0" smtClean="0">
                <a:latin typeface="Bookman Old Style" panose="02050604050505020204" pitchFamily="18" charset="0"/>
              </a:rPr>
              <a:t>ondos figyelem, bizalom</a:t>
            </a:r>
          </a:p>
          <a:p>
            <a:pPr marL="274320" indent="-274320">
              <a:buFont typeface="Wingdings 2"/>
              <a:buChar char="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gyermek felmentése </a:t>
            </a:r>
            <a:r>
              <a:rPr lang="hu-HU" sz="2000" dirty="0">
                <a:latin typeface="Bookman Old Style" panose="02050604050505020204" pitchFamily="18" charset="0"/>
              </a:rPr>
              <a:t>(saját magukat </a:t>
            </a:r>
            <a:r>
              <a:rPr lang="hu-HU" sz="2000" dirty="0" smtClean="0">
                <a:latin typeface="Bookman Old Style" panose="02050604050505020204" pitchFamily="18" charset="0"/>
              </a:rPr>
              <a:t>okolják)</a:t>
            </a:r>
          </a:p>
          <a:p>
            <a:pPr marL="274320" indent="-274320">
              <a:buFont typeface="Wingdings 2"/>
              <a:buChar char="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 beszéd szabadon engedése (kitárulkozás</a:t>
            </a:r>
            <a:r>
              <a:rPr lang="hu-HU" sz="2000" dirty="0">
                <a:latin typeface="Bookman Old Style" panose="02050604050505020204" pitchFamily="18" charset="0"/>
              </a:rPr>
              <a:t>)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2133" y="5585845"/>
            <a:ext cx="8412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Kialakult veszélyeztetettség esetén jelzési kötelezettség </a:t>
            </a:r>
            <a:r>
              <a:rPr lang="hu-HU" sz="2000" b="1" dirty="0" smtClean="0">
                <a:latin typeface="Bookman Old Style" panose="02050604050505020204" pitchFamily="18" charset="0"/>
              </a:rPr>
              <a:t>van!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Súlyos veszélyeztetettség fennállásakor hatósági eljárást kell </a:t>
            </a:r>
            <a:r>
              <a:rPr lang="hu-HU" sz="2000" b="1" dirty="0" smtClean="0">
                <a:latin typeface="Bookman Old Style" panose="02050604050505020204" pitchFamily="18" charset="0"/>
              </a:rPr>
              <a:t>kezdeményezni!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Képtalálat a következőre: „hátrányos helyze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41" y="1636247"/>
            <a:ext cx="4483370" cy="25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8632262" y="4694294"/>
            <a:ext cx="3483538" cy="19389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szakítsd félbe!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kérdezz sokat!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lepődj meg!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mutass aggódást!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ordítozz!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Ne fenyegetőzz!</a:t>
            </a:r>
          </a:p>
        </p:txBody>
      </p:sp>
    </p:spTree>
    <p:extLst>
      <p:ext uri="{BB962C8B-B14F-4D97-AF65-F5344CB8AC3E}">
        <p14:creationId xmlns:p14="http://schemas.microsoft.com/office/powerpoint/2010/main" val="12472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Megelőzés, felismerés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87699" y="2266712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B</a:t>
            </a:r>
            <a:r>
              <a:rPr lang="hu-HU" sz="2000" b="1" dirty="0" smtClean="0">
                <a:latin typeface="Bookman Old Style" panose="02050604050505020204" pitchFamily="18" charset="0"/>
              </a:rPr>
              <a:t>ánj helyesen </a:t>
            </a:r>
            <a:r>
              <a:rPr lang="hu-HU" sz="2000" b="1" dirty="0">
                <a:latin typeface="Bookman Old Style" panose="02050604050505020204" pitchFamily="18" charset="0"/>
              </a:rPr>
              <a:t>a gyerekkel</a:t>
            </a:r>
            <a:r>
              <a:rPr lang="hu-HU" sz="2000" b="1" dirty="0" smtClean="0">
                <a:latin typeface="Bookman Old Style" panose="02050604050505020204" pitchFamily="18" charset="0"/>
              </a:rPr>
              <a:t>!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Öröm</a:t>
            </a:r>
            <a:r>
              <a:rPr lang="hu-HU" sz="2000" dirty="0">
                <a:latin typeface="Bookman Old Style" panose="02050604050505020204" pitchFamily="18" charset="0"/>
              </a:rPr>
              <a:t>, </a:t>
            </a:r>
            <a:r>
              <a:rPr lang="hu-HU" sz="2000" dirty="0" smtClean="0">
                <a:latin typeface="Bookman Old Style" panose="02050604050505020204" pitchFamily="18" charset="0"/>
              </a:rPr>
              <a:t>vidámság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Jó példa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Ébressz ambíciókat!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Dicsérj</a:t>
            </a:r>
            <a:r>
              <a:rPr lang="hu-HU" sz="2000" dirty="0">
                <a:latin typeface="Bookman Old Style" panose="02050604050505020204" pitchFamily="18" charset="0"/>
              </a:rPr>
              <a:t>, </a:t>
            </a:r>
            <a:r>
              <a:rPr lang="hu-HU" sz="2000" dirty="0" smtClean="0">
                <a:latin typeface="Bookman Old Style" panose="02050604050505020204" pitchFamily="18" charset="0"/>
              </a:rPr>
              <a:t>bátoríts!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Segítsd </a:t>
            </a:r>
            <a:r>
              <a:rPr lang="hu-HU" sz="2000" dirty="0">
                <a:latin typeface="Bookman Old Style" panose="02050604050505020204" pitchFamily="18" charset="0"/>
              </a:rPr>
              <a:t>a helyes felszerelés </a:t>
            </a:r>
            <a:r>
              <a:rPr lang="hu-HU" sz="2000" dirty="0" smtClean="0">
                <a:latin typeface="Bookman Old Style" panose="02050604050505020204" pitchFamily="18" charset="0"/>
              </a:rPr>
              <a:t>használatot!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Ismerd </a:t>
            </a:r>
            <a:r>
              <a:rPr lang="hu-HU" sz="2000" dirty="0">
                <a:latin typeface="Bookman Old Style" panose="02050604050505020204" pitchFamily="18" charset="0"/>
              </a:rPr>
              <a:t>a szabályokat, a vezetők </a:t>
            </a:r>
            <a:r>
              <a:rPr lang="hu-HU" sz="2000" dirty="0" smtClean="0">
                <a:latin typeface="Bookman Old Style" panose="02050604050505020204" pitchFamily="18" charset="0"/>
              </a:rPr>
              <a:t>határozatait!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Tanítsd </a:t>
            </a:r>
            <a:r>
              <a:rPr lang="hu-HU" sz="2000" dirty="0">
                <a:latin typeface="Bookman Old Style" panose="02050604050505020204" pitchFamily="18" charset="0"/>
              </a:rPr>
              <a:t>a gyermeket a helyes </a:t>
            </a:r>
            <a:r>
              <a:rPr lang="hu-HU" sz="2000" dirty="0" smtClean="0">
                <a:latin typeface="Bookman Old Style" panose="02050604050505020204" pitchFamily="18" charset="0"/>
              </a:rPr>
              <a:t>életvitelre!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Csökkentsd </a:t>
            </a:r>
            <a:r>
              <a:rPr lang="hu-HU" sz="2000" dirty="0">
                <a:latin typeface="Bookman Old Style" panose="02050604050505020204" pitchFamily="18" charset="0"/>
              </a:rPr>
              <a:t>a stressz hatásait a </a:t>
            </a:r>
            <a:r>
              <a:rPr lang="hu-HU" sz="2000" dirty="0" smtClean="0">
                <a:latin typeface="Bookman Old Style" panose="02050604050505020204" pitchFamily="18" charset="0"/>
              </a:rPr>
              <a:t>mérkőzéseken és </a:t>
            </a: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rendezvényeken!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Pozitív viselkedés</a:t>
            </a:r>
            <a:r>
              <a:rPr lang="hu-HU" sz="2000" dirty="0">
                <a:latin typeface="Bookman Old Style" panose="02050604050505020204" pitchFamily="18" charset="0"/>
              </a:rPr>
              <a:t>, támogató, </a:t>
            </a:r>
            <a:r>
              <a:rPr lang="hu-HU" sz="2000" dirty="0" smtClean="0">
                <a:latin typeface="Bookman Old Style" panose="02050604050505020204" pitchFamily="18" charset="0"/>
              </a:rPr>
              <a:t>megértő </a:t>
            </a:r>
            <a:r>
              <a:rPr lang="hu-HU" sz="2000" dirty="0" smtClean="0">
                <a:latin typeface="Bookman Old Style" panose="02050604050505020204" pitchFamily="18" charset="0"/>
              </a:rPr>
              <a:t>magatartás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210300" y="226671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Figyelj oda</a:t>
            </a:r>
            <a:r>
              <a:rPr lang="hu-HU" sz="2000" b="1" dirty="0" smtClean="0">
                <a:latin typeface="Bookman Old Style" panose="02050604050505020204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Ne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légy egyedül </a:t>
            </a:r>
            <a:r>
              <a:rPr lang="hu-HU" sz="2000" dirty="0">
                <a:latin typeface="Bookman Old Style" panose="02050604050505020204" pitchFamily="18" charset="0"/>
              </a:rPr>
              <a:t>a gyerekkel az </a:t>
            </a:r>
            <a:r>
              <a:rPr lang="hu-HU" sz="2000" dirty="0" smtClean="0">
                <a:latin typeface="Bookman Old Style" panose="02050604050505020204" pitchFamily="18" charset="0"/>
              </a:rPr>
              <a:t>öltözőben!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12 </a:t>
            </a:r>
            <a:r>
              <a:rPr lang="hu-HU" sz="2000" dirty="0">
                <a:latin typeface="Bookman Old Style" panose="02050604050505020204" pitchFamily="18" charset="0"/>
              </a:rPr>
              <a:t>év alatt közös öltöző felnőtt felügyelettel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Kerüld el az éjszakába nyúló utazást,  programot!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Kerüld </a:t>
            </a:r>
            <a:r>
              <a:rPr lang="hu-HU" sz="2000" dirty="0">
                <a:latin typeface="Bookman Old Style" panose="02050604050505020204" pitchFamily="18" charset="0"/>
              </a:rPr>
              <a:t>el a fizikai </a:t>
            </a:r>
            <a:r>
              <a:rPr lang="hu-HU" sz="2000" dirty="0" smtClean="0">
                <a:latin typeface="Bookman Old Style" panose="02050604050505020204" pitchFamily="18" charset="0"/>
              </a:rPr>
              <a:t>érintkezést!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Ne </a:t>
            </a:r>
            <a:r>
              <a:rPr lang="hu-HU" sz="2000" dirty="0">
                <a:latin typeface="Bookman Old Style" panose="02050604050505020204" pitchFamily="18" charset="0"/>
              </a:rPr>
              <a:t>kísérd haza, kocsiban ne vidd a </a:t>
            </a:r>
            <a:r>
              <a:rPr lang="hu-HU" sz="2000" dirty="0" smtClean="0">
                <a:latin typeface="Bookman Old Style" panose="02050604050505020204" pitchFamily="18" charset="0"/>
              </a:rPr>
              <a:t>gyereket!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Kerüld </a:t>
            </a:r>
            <a:r>
              <a:rPr lang="hu-HU" sz="2000" dirty="0">
                <a:latin typeface="Bookman Old Style" panose="02050604050505020204" pitchFamily="18" charset="0"/>
              </a:rPr>
              <a:t>el a félreérthető </a:t>
            </a:r>
            <a:r>
              <a:rPr lang="hu-HU" sz="2000" dirty="0" smtClean="0">
                <a:latin typeface="Bookman Old Style" panose="02050604050505020204" pitchFamily="18" charset="0"/>
              </a:rPr>
              <a:t>helyzeteket!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veszélyeztetettség felismerése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7724" y="2354699"/>
            <a:ext cx="11306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09397" y="1484055"/>
            <a:ext cx="108628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A veszélyeztetettség jelei</a:t>
            </a:r>
          </a:p>
          <a:p>
            <a:pPr algn="ctr"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sérülés után az ellátás hiánya, vagy helytelen ellátás, rekreáció </a:t>
            </a:r>
            <a:r>
              <a:rPr lang="hu-HU" sz="2000" dirty="0" smtClean="0">
                <a:latin typeface="Bookman Old Style" panose="02050604050505020204" pitchFamily="18" charset="0"/>
              </a:rPr>
              <a:t>hiánya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Sérülés </a:t>
            </a:r>
            <a:r>
              <a:rPr lang="hu-HU" sz="2000" dirty="0">
                <a:latin typeface="Bookman Old Style" panose="02050604050505020204" pitchFamily="18" charset="0"/>
              </a:rPr>
              <a:t>eltitkolása, </a:t>
            </a:r>
            <a:r>
              <a:rPr lang="hu-HU" sz="2000" dirty="0" smtClean="0">
                <a:latin typeface="Bookman Old Style" panose="02050604050505020204" pitchFamily="18" charset="0"/>
              </a:rPr>
              <a:t>félremagyarázás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Szexuális </a:t>
            </a:r>
            <a:r>
              <a:rPr lang="hu-HU" sz="2000" dirty="0">
                <a:latin typeface="Bookman Old Style" panose="02050604050505020204" pitchFamily="18" charset="0"/>
              </a:rPr>
              <a:t>vonatkozású megjegyzések, helyzetek helytelen </a:t>
            </a:r>
            <a:r>
              <a:rPr lang="hu-HU" sz="2000" dirty="0" smtClean="0">
                <a:latin typeface="Bookman Old Style" panose="02050604050505020204" pitchFamily="18" charset="0"/>
              </a:rPr>
              <a:t>kezelése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Szociális </a:t>
            </a:r>
            <a:r>
              <a:rPr lang="hu-HU" sz="2000" dirty="0">
                <a:latin typeface="Bookman Old Style" panose="02050604050505020204" pitchFamily="18" charset="0"/>
              </a:rPr>
              <a:t>elszakítás, kiemelés, elzárás, negatív </a:t>
            </a:r>
            <a:r>
              <a:rPr lang="hu-HU" sz="2000" dirty="0" smtClean="0">
                <a:latin typeface="Bookman Old Style" panose="02050604050505020204" pitchFamily="18" charset="0"/>
              </a:rPr>
              <a:t>megkülönböztetés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Étkezési</a:t>
            </a:r>
            <a:r>
              <a:rPr lang="hu-HU" sz="2000" dirty="0">
                <a:latin typeface="Bookman Old Style" panose="02050604050505020204" pitchFamily="18" charset="0"/>
              </a:rPr>
              <a:t>, italfogyasztási </a:t>
            </a:r>
            <a:r>
              <a:rPr lang="hu-HU" sz="2000" dirty="0" smtClean="0">
                <a:latin typeface="Bookman Old Style" panose="02050604050505020204" pitchFamily="18" charset="0"/>
              </a:rPr>
              <a:t>helytelenségek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Megjelenés</a:t>
            </a:r>
            <a:r>
              <a:rPr lang="hu-HU" sz="2000" dirty="0">
                <a:latin typeface="Bookman Old Style" panose="02050604050505020204" pitchFamily="18" charset="0"/>
              </a:rPr>
              <a:t>, öltözék, tisztaság elégtelensége, betegség (</a:t>
            </a:r>
            <a:r>
              <a:rPr lang="hu-HU" sz="2000" dirty="0" smtClean="0">
                <a:latin typeface="Bookman Old Style" panose="02050604050505020204" pitchFamily="18" charset="0"/>
              </a:rPr>
              <a:t>arc</a:t>
            </a:r>
            <a:r>
              <a:rPr lang="hu-HU" sz="2000" dirty="0">
                <a:latin typeface="Bookman Old Style" panose="02050604050505020204" pitchFamily="18" charset="0"/>
              </a:rPr>
              <a:t>, szem, </a:t>
            </a:r>
            <a:r>
              <a:rPr lang="hu-HU" sz="2000" dirty="0" smtClean="0">
                <a:latin typeface="Bookman Old Style" panose="02050604050505020204" pitchFamily="18" charset="0"/>
              </a:rPr>
              <a:t>sápadtság, szagok)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Családi </a:t>
            </a:r>
            <a:r>
              <a:rPr lang="hu-HU" sz="2000" dirty="0">
                <a:latin typeface="Bookman Old Style" panose="02050604050505020204" pitchFamily="18" charset="0"/>
              </a:rPr>
              <a:t>diszharmónia (szülői reakciók, </a:t>
            </a:r>
            <a:r>
              <a:rPr lang="hu-HU" sz="2000" dirty="0" smtClean="0">
                <a:latin typeface="Bookman Old Style" panose="02050604050505020204" pitchFamily="18" charset="0"/>
              </a:rPr>
              <a:t>bizalomhiány)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Beszédzavar</a:t>
            </a:r>
            <a:r>
              <a:rPr lang="hu-HU" sz="2000" dirty="0">
                <a:latin typeface="Bookman Old Style" panose="02050604050505020204" pitchFamily="18" charset="0"/>
              </a:rPr>
              <a:t>, közösségben izgalom, helytelen szereplés, beszédkészség </a:t>
            </a:r>
            <a:r>
              <a:rPr lang="hu-HU" sz="2000" dirty="0" smtClean="0">
                <a:latin typeface="Bookman Old Style" panose="02050604050505020204" pitchFamily="18" charset="0"/>
              </a:rPr>
              <a:t>hiánya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Ideges </a:t>
            </a:r>
            <a:r>
              <a:rPr lang="hu-HU" sz="2000" dirty="0">
                <a:latin typeface="Bookman Old Style" panose="02050604050505020204" pitchFamily="18" charset="0"/>
              </a:rPr>
              <a:t>viselkedés, zavart </a:t>
            </a:r>
            <a:r>
              <a:rPr lang="hu-HU" sz="2000" dirty="0" smtClean="0">
                <a:latin typeface="Bookman Old Style" panose="02050604050505020204" pitchFamily="18" charset="0"/>
              </a:rPr>
              <a:t>küllem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Kórosan </a:t>
            </a:r>
            <a:r>
              <a:rPr lang="hu-HU" sz="2000" dirty="0">
                <a:latin typeface="Bookman Old Style" panose="02050604050505020204" pitchFamily="18" charset="0"/>
              </a:rPr>
              <a:t>alacsony önbizalom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5124" name="Picture 4" descr="Képtalálat a következőre: „gyermekvédele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53" y="4647220"/>
            <a:ext cx="3930916" cy="22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 veszélyeztetettség felismerése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507652" y="1400143"/>
            <a:ext cx="7266319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Szexuális </a:t>
            </a:r>
            <a:r>
              <a:rPr lang="hu-HU" sz="2000" b="1" dirty="0" smtClean="0">
                <a:latin typeface="Bookman Old Style" panose="02050604050505020204" pitchFamily="18" charset="0"/>
              </a:rPr>
              <a:t>bántalmak jelei</a:t>
            </a:r>
          </a:p>
          <a:p>
            <a:pPr algn="ctr" fontAlgn="auto">
              <a:spcBef>
                <a:spcPts val="0"/>
              </a:spcBef>
              <a:spcAft>
                <a:spcPts val="400"/>
              </a:spcAft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Alhasi fájdalmak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Fejfájás gyakorisága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Nem kíván hazamenni a </a:t>
            </a:r>
            <a:r>
              <a:rPr lang="hu-HU" sz="2000" dirty="0" smtClean="0">
                <a:latin typeface="Bookman Old Style" panose="02050604050505020204" pitchFamily="18" charset="0"/>
              </a:rPr>
              <a:t>gyermek.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Elkerüli az edzőt</a:t>
            </a:r>
            <a:r>
              <a:rPr lang="hu-HU" sz="2000" dirty="0" smtClean="0">
                <a:latin typeface="Bookman Old Style" panose="02050604050505020204" pitchFamily="18" charset="0"/>
              </a:rPr>
              <a:t>, testi érintkezéskor rázkódik, </a:t>
            </a:r>
            <a:r>
              <a:rPr lang="hu-HU" sz="2000" dirty="0" smtClean="0">
                <a:latin typeface="Bookman Old Style" panose="02050604050505020204" pitchFamily="18" charset="0"/>
              </a:rPr>
              <a:t>zavart.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65113" indent="-265113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7170" name="Picture 2" descr="Képtalálat a következőre: „gyermekvédele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95" y="3810001"/>
            <a:ext cx="5764832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1098</Words>
  <Application>Microsoft Office PowerPoint</Application>
  <PresentationFormat>Szélesvásznú</PresentationFormat>
  <Paragraphs>212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Wingdings 2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55</cp:revision>
  <dcterms:created xsi:type="dcterms:W3CDTF">2017-07-31T09:52:11Z</dcterms:created>
  <dcterms:modified xsi:type="dcterms:W3CDTF">2017-08-18T16:32:57Z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