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0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hu-HU"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7819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060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3297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0349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7672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7277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372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8548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475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650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0038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028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58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ímdia"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üggőleges cím és szöveg"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zakaszfejléc"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tartalomrész"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Összehasonlítás"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sak cím"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Üres"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rtalomrész képaláírással"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ép képaláírással"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ím és függőleges szöveg"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hu-H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hu-H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p:nvPr/>
        </p:nvSpPr>
        <p:spPr>
          <a:xfrm>
            <a:off x="1235575" y="2778744"/>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5400"/>
              <a:buFont typeface="Bookman Old Style"/>
              <a:buNone/>
            </a:pPr>
            <a:r>
              <a:rPr lang="hu-HU" sz="5400" b="1" i="0" u="none" strike="noStrike" cap="none">
                <a:solidFill>
                  <a:schemeClr val="dk1"/>
                </a:solidFill>
                <a:latin typeface="Bookman Old Style"/>
                <a:ea typeface="Bookman Old Style"/>
                <a:cs typeface="Bookman Old Style"/>
                <a:sym typeface="Bookman Old Style"/>
              </a:rPr>
              <a:t>A magyar női labdarúgás fejlesztési programja</a:t>
            </a:r>
            <a:endParaRPr sz="5400" b="1" i="0" u="none" strike="noStrike" cap="none">
              <a:solidFill>
                <a:schemeClr val="dk1"/>
              </a:solidFill>
              <a:latin typeface="Bookman Old Style"/>
              <a:ea typeface="Bookman Old Style"/>
              <a:cs typeface="Bookman Old Style"/>
              <a:sym typeface="Bookman Old Style"/>
            </a:endParaRPr>
          </a:p>
        </p:txBody>
      </p:sp>
      <p:pic>
        <p:nvPicPr>
          <p:cNvPr id="89" name="Google Shape;89;p13"/>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90" name="Google Shape;90;p13"/>
          <p:cNvPicPr preferRelativeResize="0"/>
          <p:nvPr/>
        </p:nvPicPr>
        <p:blipFill rotWithShape="1">
          <a:blip r:embed="rId4">
            <a:alphaModFix/>
          </a:blip>
          <a:srcRect/>
          <a:stretch/>
        </p:blipFill>
        <p:spPr>
          <a:xfrm>
            <a:off x="11232190" y="10850"/>
            <a:ext cx="959810" cy="162679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2"/>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a:solidFill>
                  <a:schemeClr val="dk1"/>
                </a:solidFill>
                <a:latin typeface="Bookman Old Style"/>
                <a:ea typeface="Bookman Old Style"/>
                <a:cs typeface="Bookman Old Style"/>
                <a:sym typeface="Bookman Old Style"/>
              </a:rPr>
              <a:t>2016-2019: Növekedés, minőségi képzés, elitképzés</a:t>
            </a:r>
            <a:endParaRPr/>
          </a:p>
        </p:txBody>
      </p:sp>
      <p:pic>
        <p:nvPicPr>
          <p:cNvPr id="177" name="Google Shape;177;p22"/>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78" name="Google Shape;178;p22"/>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79" name="Google Shape;179;p22"/>
          <p:cNvSpPr/>
          <p:nvPr/>
        </p:nvSpPr>
        <p:spPr>
          <a:xfrm>
            <a:off x="142875" y="2527605"/>
            <a:ext cx="12049125" cy="4093428"/>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 csapatok és a játékosok számának növelése – növekedés.</a:t>
            </a:r>
            <a:endParaRPr dirty="0"/>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2019: a </a:t>
            </a:r>
            <a:r>
              <a:rPr lang="hu-HU" sz="2000" dirty="0" smtClean="0">
                <a:solidFill>
                  <a:schemeClr val="dk1"/>
                </a:solidFill>
                <a:latin typeface="Bookman Old Style"/>
                <a:ea typeface="Bookman Old Style"/>
                <a:cs typeface="Bookman Old Style"/>
                <a:sym typeface="Bookman Old Style"/>
              </a:rPr>
              <a:t>bajnokságokban </a:t>
            </a:r>
            <a:r>
              <a:rPr lang="hu-HU" sz="2000" dirty="0">
                <a:solidFill>
                  <a:schemeClr val="dk1"/>
                </a:solidFill>
                <a:latin typeface="Bookman Old Style"/>
                <a:ea typeface="Bookman Old Style"/>
                <a:cs typeface="Bookman Old Style"/>
                <a:sym typeface="Bookman Old Style"/>
              </a:rPr>
              <a:t>szereplő csapatok száma több mint 300, a sportszervezetekben igazolt játékosok száma 10 000 fő, a regisztrált játékosok száma 33 000 fő.</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Az iskolai jelenlét erősítése a Bozsik-programon keresztül.</a:t>
            </a:r>
            <a:endParaRPr dirty="0"/>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 mindennapos testnevelés a NAT része.</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 „fehér foltok” </a:t>
            </a:r>
            <a:r>
              <a:rPr lang="hu-HU" sz="2000" dirty="0" smtClean="0">
                <a:solidFill>
                  <a:schemeClr val="dk1"/>
                </a:solidFill>
                <a:latin typeface="Bookman Old Style"/>
                <a:ea typeface="Bookman Old Style"/>
                <a:cs typeface="Bookman Old Style"/>
                <a:sym typeface="Bookman Old Style"/>
              </a:rPr>
              <a:t>eltüntetése</a:t>
            </a:r>
            <a:r>
              <a:rPr lang="hu-HU" sz="2000" dirty="0">
                <a:solidFill>
                  <a:schemeClr val="dk1"/>
                </a:solidFill>
                <a:latin typeface="Bookman Old Style"/>
                <a:ea typeface="Bookman Old Style"/>
                <a:cs typeface="Bookman Old Style"/>
                <a:sym typeface="Bookman Old Style"/>
              </a:rPr>
              <a:t>: cél, hogy </a:t>
            </a:r>
            <a:r>
              <a:rPr lang="hu-HU" sz="2000" dirty="0" smtClean="0">
                <a:solidFill>
                  <a:schemeClr val="dk1"/>
                </a:solidFill>
                <a:latin typeface="Bookman Old Style"/>
                <a:ea typeface="Bookman Old Style"/>
                <a:cs typeface="Bookman Old Style"/>
                <a:sym typeface="Bookman Old Style"/>
              </a:rPr>
              <a:t>megyénként legyen </a:t>
            </a:r>
            <a:r>
              <a:rPr lang="hu-HU" sz="2000" dirty="0">
                <a:solidFill>
                  <a:schemeClr val="dk1"/>
                </a:solidFill>
                <a:latin typeface="Bookman Old Style"/>
                <a:ea typeface="Bookman Old Style"/>
                <a:cs typeface="Bookman Old Style"/>
                <a:sym typeface="Bookman Old Style"/>
              </a:rPr>
              <a:t>egy „kiemelt” </a:t>
            </a:r>
            <a:r>
              <a:rPr lang="hu-HU" sz="2000" dirty="0" smtClean="0">
                <a:solidFill>
                  <a:schemeClr val="dk1"/>
                </a:solidFill>
                <a:latin typeface="Bookman Old Style"/>
                <a:ea typeface="Bookman Old Style"/>
                <a:cs typeface="Bookman Old Style"/>
                <a:sym typeface="Bookman Old Style"/>
              </a:rPr>
              <a:t>klub.</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Kiemelt képzési központok létrehozása: 2016-ban 19 db, 2019-ben 20 db.</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Nemzetközi versenyképesség javítása – támogatás.</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Még szorosabb kapcsolat a férfi labdarúgással: férfi NB III = női NB I.</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Infrastruktúra fejlesztés – „F” kategória.</a:t>
            </a:r>
            <a:endParaRPr sz="2000" dirty="0">
              <a:solidFill>
                <a:schemeClr val="dk1"/>
              </a:solidFill>
              <a:latin typeface="Bookman Old Style"/>
              <a:ea typeface="Bookman Old Style"/>
              <a:cs typeface="Bookman Old Style"/>
              <a:sym typeface="Bookman Old Style"/>
            </a:endParaRPr>
          </a:p>
          <a:p>
            <a:pPr marL="0" marR="0" lvl="0" indent="0" algn="just" rtl="0">
              <a:spcBef>
                <a:spcPts val="0"/>
              </a:spcBef>
              <a:spcAft>
                <a:spcPts val="0"/>
              </a:spcAft>
              <a:buNone/>
            </a:pPr>
            <a:r>
              <a:rPr lang="hu-HU" sz="2000" dirty="0">
                <a:solidFill>
                  <a:schemeClr val="dk1"/>
                </a:solidFill>
                <a:latin typeface="Bookman Old Style"/>
                <a:ea typeface="Bookman Old Style"/>
                <a:cs typeface="Bookman Old Style"/>
                <a:sym typeface="Bookman Old Style"/>
              </a:rPr>
              <a:t/>
            </a:r>
            <a:br>
              <a:rPr lang="hu-HU" sz="2000" dirty="0">
                <a:solidFill>
                  <a:schemeClr val="dk1"/>
                </a:solidFill>
                <a:latin typeface="Bookman Old Style"/>
                <a:ea typeface="Bookman Old Style"/>
                <a:cs typeface="Bookman Old Style"/>
                <a:sym typeface="Bookman Old Style"/>
              </a:rPr>
            </a:br>
            <a:endParaRPr sz="2000" dirty="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3"/>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dirty="0">
                <a:solidFill>
                  <a:schemeClr val="dk1"/>
                </a:solidFill>
                <a:latin typeface="Bookman Old Style"/>
                <a:ea typeface="Bookman Old Style"/>
                <a:cs typeface="Bookman Old Style"/>
                <a:sym typeface="Bookman Old Style"/>
              </a:rPr>
              <a:t>Versenyrendszerek, a 2019/20-as </a:t>
            </a:r>
            <a:r>
              <a:rPr lang="hu-HU" sz="2400" b="1" dirty="0" smtClean="0">
                <a:solidFill>
                  <a:schemeClr val="dk1"/>
                </a:solidFill>
                <a:latin typeface="Bookman Old Style"/>
                <a:ea typeface="Bookman Old Style"/>
                <a:cs typeface="Bookman Old Style"/>
                <a:sym typeface="Bookman Old Style"/>
              </a:rPr>
              <a:t>szezon</a:t>
            </a:r>
            <a:endParaRPr sz="2400" b="1" dirty="0">
              <a:solidFill>
                <a:schemeClr val="dk1"/>
              </a:solidFill>
              <a:latin typeface="Bookman Old Style"/>
              <a:ea typeface="Bookman Old Style"/>
              <a:cs typeface="Bookman Old Style"/>
              <a:sym typeface="Bookman Old Style"/>
            </a:endParaRPr>
          </a:p>
        </p:txBody>
      </p:sp>
      <p:pic>
        <p:nvPicPr>
          <p:cNvPr id="185" name="Google Shape;185;p23"/>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86" name="Google Shape;186;p23"/>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87" name="Google Shape;187;p23"/>
          <p:cNvSpPr/>
          <p:nvPr/>
        </p:nvSpPr>
        <p:spPr>
          <a:xfrm>
            <a:off x="1149748" y="2186326"/>
            <a:ext cx="10082442" cy="4370427"/>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NB I. osztályú Női Felnőtt nagypályás bajnokság (Jet-Sol Liga)</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NB II. osztályú Női Felnőtt nagypályás bajnokság - országos (Kelet-Nyugat)</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Förch Női Magyar Kupa</a:t>
            </a:r>
            <a:endParaRPr sz="2000">
              <a:solidFill>
                <a:schemeClr val="dk1"/>
              </a:solidFill>
              <a:latin typeface="Bookman Old Style"/>
              <a:ea typeface="Bookman Old Style"/>
              <a:cs typeface="Bookman Old Style"/>
              <a:sym typeface="Bookman Old Style"/>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I. osztályú Leány Ifjúsági U19 korosztályú nagypályás bajnokság - kiemelt</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I. osztályú Leány Ifjúsági U19 korosztályú nagypályás bajnokság </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I. osztályú Leány Ifjúsági U16 korosztályú nagypályás bajnokság – kiemelt</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I. osztályú Leány Ifjúsági U16 korosztályú nagypályás bajnokság</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I. osztályú Leány Ifjúsági U16 korosztályú háromnegyed pályás bajnokság</a:t>
            </a:r>
            <a:endParaRPr/>
          </a:p>
          <a:p>
            <a:pPr marL="285750" marR="0" lvl="0" indent="-28575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U14 korosztályú ¾ pályás bajnokság  </a:t>
            </a:r>
            <a:endParaRPr/>
          </a:p>
          <a:p>
            <a:pPr marL="285750" marR="0" lvl="0" indent="-285750" algn="l" rtl="0">
              <a:spcBef>
                <a:spcPts val="0"/>
              </a:spcBef>
              <a:spcAft>
                <a:spcPts val="0"/>
              </a:spcAft>
              <a:buClr>
                <a:schemeClr val="dk1"/>
              </a:buClr>
              <a:buSzPts val="2000"/>
              <a:buFont typeface="Arial"/>
              <a:buChar char="•"/>
            </a:pPr>
            <a:r>
              <a:rPr lang="hu-HU" sz="2000" b="1">
                <a:solidFill>
                  <a:schemeClr val="dk1"/>
                </a:solidFill>
                <a:latin typeface="Bookman Old Style"/>
                <a:ea typeface="Bookman Old Style"/>
                <a:cs typeface="Bookman Old Style"/>
                <a:sym typeface="Bookman Old Style"/>
              </a:rPr>
              <a:t>U13 – Bozsik program</a:t>
            </a:r>
            <a:endParaRPr/>
          </a:p>
          <a:p>
            <a:pPr marL="285750" marR="0" lvl="0" indent="-285750" algn="l" rtl="0">
              <a:spcBef>
                <a:spcPts val="0"/>
              </a:spcBef>
              <a:spcAft>
                <a:spcPts val="0"/>
              </a:spcAft>
              <a:buClr>
                <a:schemeClr val="dk1"/>
              </a:buClr>
              <a:buSzPts val="2000"/>
              <a:buFont typeface="Arial"/>
              <a:buChar char="•"/>
            </a:pPr>
            <a:r>
              <a:rPr lang="hu-HU" sz="2000" b="1">
                <a:solidFill>
                  <a:schemeClr val="dk1"/>
                </a:solidFill>
                <a:latin typeface="Bookman Old Style"/>
                <a:ea typeface="Bookman Old Style"/>
                <a:cs typeface="Bookman Old Style"/>
                <a:sym typeface="Bookman Old Style"/>
              </a:rPr>
              <a:t>U11 – Bozsik program</a:t>
            </a:r>
            <a:endParaRPr/>
          </a:p>
          <a:p>
            <a:pPr marL="285750" marR="0" lvl="0" indent="-285750" algn="l" rtl="0">
              <a:spcBef>
                <a:spcPts val="0"/>
              </a:spcBef>
              <a:spcAft>
                <a:spcPts val="0"/>
              </a:spcAft>
              <a:buClr>
                <a:schemeClr val="dk1"/>
              </a:buClr>
              <a:buSzPts val="2000"/>
              <a:buFont typeface="Arial"/>
              <a:buChar char="•"/>
            </a:pPr>
            <a:r>
              <a:rPr lang="hu-HU" sz="2000" b="1">
                <a:solidFill>
                  <a:schemeClr val="dk1"/>
                </a:solidFill>
                <a:latin typeface="Bookman Old Style"/>
                <a:ea typeface="Bookman Old Style"/>
                <a:cs typeface="Bookman Old Style"/>
                <a:sym typeface="Bookman Old Style"/>
              </a:rPr>
              <a:t>U9 – Bozsik program</a:t>
            </a:r>
            <a:endParaRPr/>
          </a:p>
          <a:p>
            <a:pPr marL="285750" marR="0" lvl="0" indent="-285750" algn="l" rtl="0">
              <a:spcBef>
                <a:spcPts val="0"/>
              </a:spcBef>
              <a:spcAft>
                <a:spcPts val="0"/>
              </a:spcAft>
              <a:buClr>
                <a:schemeClr val="dk1"/>
              </a:buClr>
              <a:buSzPts val="2000"/>
              <a:buFont typeface="Arial"/>
              <a:buChar char="•"/>
            </a:pPr>
            <a:r>
              <a:rPr lang="hu-HU" sz="2000" b="1">
                <a:solidFill>
                  <a:schemeClr val="dk1"/>
                </a:solidFill>
                <a:latin typeface="Bookman Old Style"/>
                <a:ea typeface="Bookman Old Style"/>
                <a:cs typeface="Bookman Old Style"/>
                <a:sym typeface="Bookman Old Style"/>
              </a:rPr>
              <a:t>U7 – Bozsik program</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a:solidFill>
                  <a:schemeClr val="dk1"/>
                </a:solidFill>
                <a:latin typeface="Bookman Old Style"/>
                <a:ea typeface="Bookman Old Style"/>
                <a:cs typeface="Bookman Old Style"/>
                <a:sym typeface="Bookman Old Style"/>
              </a:rPr>
              <a:t>Bajnokságok lebonyolítása</a:t>
            </a:r>
            <a:endParaRPr/>
          </a:p>
        </p:txBody>
      </p:sp>
      <p:pic>
        <p:nvPicPr>
          <p:cNvPr id="193" name="Google Shape;193;p24"/>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94" name="Google Shape;194;p24"/>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95" name="Google Shape;195;p24"/>
          <p:cNvSpPr/>
          <p:nvPr/>
        </p:nvSpPr>
        <p:spPr>
          <a:xfrm>
            <a:off x="1195200" y="1440418"/>
            <a:ext cx="10082442" cy="501675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hu-HU" sz="2000" b="1" dirty="0">
                <a:solidFill>
                  <a:schemeClr val="dk1"/>
                </a:solidFill>
                <a:latin typeface="Bookman Old Style"/>
                <a:ea typeface="Bookman Old Style"/>
                <a:cs typeface="Bookman Old Style"/>
                <a:sym typeface="Bookman Old Style"/>
              </a:rPr>
              <a:t>NB I </a:t>
            </a:r>
            <a:endParaRPr dirty="0"/>
          </a:p>
          <a:p>
            <a:pPr marL="0" marR="0" lvl="0" indent="0" algn="just" rtl="0">
              <a:spcBef>
                <a:spcPts val="0"/>
              </a:spcBef>
              <a:spcAft>
                <a:spcPts val="0"/>
              </a:spcAft>
              <a:buNone/>
            </a:pPr>
            <a:endParaRPr sz="2000" b="1"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Országos lebonyolítás </a:t>
            </a:r>
            <a:endParaRPr dirty="0"/>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Az MLSZ szervezésében lebonyolított 8 csapatos bajnokság</a:t>
            </a:r>
            <a:endParaRPr dirty="0"/>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Alsó és felső ház</a:t>
            </a:r>
            <a:endParaRPr dirty="0"/>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Bajnoki helyosztókkal 2 megnyert mérkőzésig</a:t>
            </a:r>
            <a:endParaRPr dirty="0"/>
          </a:p>
          <a:p>
            <a:pPr marL="342900" marR="0" lvl="0" indent="-342900" algn="just" rtl="0">
              <a:spcBef>
                <a:spcPts val="0"/>
              </a:spcBef>
              <a:spcAft>
                <a:spcPts val="0"/>
              </a:spcAft>
              <a:buClr>
                <a:schemeClr val="dk1"/>
              </a:buClr>
              <a:buSzPts val="2000"/>
              <a:buFont typeface="Arial"/>
              <a:buChar char="•"/>
            </a:pPr>
            <a:r>
              <a:rPr lang="hu-HU" sz="2000" dirty="0" smtClean="0">
                <a:solidFill>
                  <a:schemeClr val="dk1"/>
                </a:solidFill>
                <a:latin typeface="Bookman Old Style"/>
                <a:ea typeface="Bookman Old Style"/>
                <a:cs typeface="Bookman Old Style"/>
                <a:sym typeface="Bookman Old Style"/>
              </a:rPr>
              <a:t>U19-es </a:t>
            </a:r>
            <a:r>
              <a:rPr lang="hu-HU" sz="2000" dirty="0">
                <a:solidFill>
                  <a:schemeClr val="dk1"/>
                </a:solidFill>
                <a:latin typeface="Bookman Old Style"/>
                <a:ea typeface="Bookman Old Style"/>
                <a:cs typeface="Bookman Old Style"/>
                <a:sym typeface="Bookman Old Style"/>
              </a:rPr>
              <a:t>és U16-os nagypályás csapat indítási kötelezettség</a:t>
            </a:r>
            <a:endParaRPr dirty="0"/>
          </a:p>
          <a:p>
            <a:pPr marL="342900" marR="0" lvl="0" indent="-215900" algn="just" rtl="0">
              <a:spcBef>
                <a:spcPts val="0"/>
              </a:spcBef>
              <a:spcAft>
                <a:spcPts val="0"/>
              </a:spcAft>
              <a:buClr>
                <a:schemeClr val="dk1"/>
              </a:buClr>
              <a:buSzPts val="2000"/>
              <a:buFont typeface="Arial"/>
              <a:buNone/>
            </a:pPr>
            <a:endParaRPr sz="2000" dirty="0">
              <a:solidFill>
                <a:schemeClr val="dk1"/>
              </a:solidFill>
              <a:latin typeface="Bookman Old Style"/>
              <a:ea typeface="Bookman Old Style"/>
              <a:cs typeface="Bookman Old Style"/>
              <a:sym typeface="Bookman Old Style"/>
            </a:endParaRPr>
          </a:p>
          <a:p>
            <a:pPr marL="0" marR="0" lvl="0" indent="0" algn="just" rtl="0">
              <a:spcBef>
                <a:spcPts val="0"/>
              </a:spcBef>
              <a:spcAft>
                <a:spcPts val="0"/>
              </a:spcAft>
              <a:buNone/>
            </a:pPr>
            <a:r>
              <a:rPr lang="hu-HU" sz="2000" b="1" dirty="0">
                <a:solidFill>
                  <a:schemeClr val="dk1"/>
                </a:solidFill>
                <a:latin typeface="Bookman Old Style"/>
                <a:ea typeface="Bookman Old Style"/>
                <a:cs typeface="Bookman Old Style"/>
                <a:sym typeface="Bookman Old Style"/>
              </a:rPr>
              <a:t>NB II </a:t>
            </a:r>
            <a:endParaRPr dirty="0"/>
          </a:p>
          <a:p>
            <a:pPr marL="0" marR="0" lvl="0" indent="0" algn="just" rtl="0">
              <a:spcBef>
                <a:spcPts val="0"/>
              </a:spcBef>
              <a:spcAft>
                <a:spcPts val="0"/>
              </a:spcAft>
              <a:buNone/>
            </a:pP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Az MLSZ szervezésében lebonyolított földrajzi fekvés szerinti két csoportos bajnokság. </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Amennyiben a benevezett csapatok létszáma lehetővé teszi, 16 vagy annál több csapattal rendezik.</a:t>
            </a: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smtClean="0">
                <a:solidFill>
                  <a:schemeClr val="dk1"/>
                </a:solidFill>
                <a:latin typeface="Bookman Old Style"/>
                <a:ea typeface="Bookman Old Style"/>
                <a:cs typeface="Bookman Old Style"/>
                <a:sym typeface="Bookman Old Style"/>
              </a:rPr>
              <a:t>U16-os </a:t>
            </a:r>
            <a:r>
              <a:rPr lang="hu-HU" sz="2000" dirty="0">
                <a:solidFill>
                  <a:schemeClr val="dk1"/>
                </a:solidFill>
                <a:latin typeface="Bookman Old Style"/>
                <a:ea typeface="Bookman Old Style"/>
                <a:cs typeface="Bookman Old Style"/>
                <a:sym typeface="Bookman Old Style"/>
              </a:rPr>
              <a:t>korosztályú csapat indítása kötelező (kivétel a bajnokságba először nevező sportszervezetek).</a:t>
            </a:r>
            <a:endParaRPr sz="2000" dirty="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81" y="214651"/>
            <a:ext cx="1072394" cy="1022515"/>
          </a:xfrm>
          <a:prstGeom prst="rect">
            <a:avLst/>
          </a:prstGeom>
        </p:spPr>
      </p:pic>
      <p:pic>
        <p:nvPicPr>
          <p:cNvPr id="7" name="Kép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32190" y="10850"/>
            <a:ext cx="959810" cy="1626797"/>
          </a:xfrm>
          <a:prstGeom prst="rect">
            <a:avLst/>
          </a:prstGeom>
        </p:spPr>
      </p:pic>
      <p:sp>
        <p:nvSpPr>
          <p:cNvPr id="2" name="Téglalap 1"/>
          <p:cNvSpPr/>
          <p:nvPr/>
        </p:nvSpPr>
        <p:spPr>
          <a:xfrm>
            <a:off x="930024" y="3511034"/>
            <a:ext cx="10533653" cy="769441"/>
          </a:xfrm>
          <a:prstGeom prst="rect">
            <a:avLst/>
          </a:prstGeom>
        </p:spPr>
        <p:txBody>
          <a:bodyPr wrap="none">
            <a:spAutoFit/>
          </a:bodyPr>
          <a:lstStyle/>
          <a:p>
            <a:r>
              <a:rPr lang="hu-HU" sz="4400" b="1" dirty="0">
                <a:latin typeface="Bookman Old Style" panose="02050604050505020204" pitchFamily="18" charset="0"/>
              </a:rPr>
              <a:t>Köszönöm a megtisztelő figyelmet!</a:t>
            </a:r>
          </a:p>
        </p:txBody>
      </p:sp>
    </p:spTree>
    <p:extLst>
      <p:ext uri="{BB962C8B-B14F-4D97-AF65-F5344CB8AC3E}">
        <p14:creationId xmlns:p14="http://schemas.microsoft.com/office/powerpoint/2010/main" val="225182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i="0" u="none" strike="noStrike" cap="none">
                <a:solidFill>
                  <a:schemeClr val="dk1"/>
                </a:solidFill>
                <a:latin typeface="Bookman Old Style"/>
                <a:ea typeface="Bookman Old Style"/>
                <a:cs typeface="Bookman Old Style"/>
                <a:sym typeface="Bookman Old Style"/>
              </a:rPr>
              <a:t>Az „Ősanyák”</a:t>
            </a:r>
            <a:endParaRPr/>
          </a:p>
        </p:txBody>
      </p:sp>
      <p:pic>
        <p:nvPicPr>
          <p:cNvPr id="96" name="Google Shape;96;p14"/>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97" name="Google Shape;97;p14"/>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98" name="Google Shape;98;p14"/>
          <p:cNvSpPr/>
          <p:nvPr/>
        </p:nvSpPr>
        <p:spPr>
          <a:xfrm>
            <a:off x="76200" y="2056747"/>
            <a:ext cx="11953875" cy="4093428"/>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1912. – Magyarországon Szegeden</a:t>
            </a:r>
            <a:r>
              <a:rPr lang="hu-HU" sz="2000">
                <a:solidFill>
                  <a:schemeClr val="dk1"/>
                </a:solidFill>
                <a:latin typeface="Bookman Old Style"/>
                <a:ea typeface="Bookman Old Style"/>
                <a:cs typeface="Bookman Old Style"/>
                <a:sym typeface="Bookman Old Style"/>
              </a:rPr>
              <a:t>, Brauswetter Boriska szervezett elsőként női csapatot.</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1971. - Hosszú pauza után megalakult az első női labdarúgó klub, a Femina.</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1972. - Az MLSZ budapesti szervezete (BLSZ) írta ki a bajnokságot, kezdetben csak fővárosi csapatoknak.</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1984. - Az MLSZ átvette a szervezést.</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1984-85. - Az első országos bajnokság lebonyolítása.</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1985. április 9. - Az első válogatott mérkőzés, Magyarország–NSZK 1-0.</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(1971) 1984 – 2013 - A magyar női labdarúgás szinte teljesen amatőr keretek között igyekszik talpon maradni.</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2012 ősze - A Magyar Labdarúgó Szövetség,  Dr. Csányi Sándor kezdeményezésére stratégiai ágazatnak nyilvánítja a női labdarúgást és dönt a fejlesztési program elkészítéséről.</a:t>
            </a: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b="0" i="0" u="none" strike="noStrike" cap="none">
                <a:solidFill>
                  <a:schemeClr val="dk1"/>
                </a:solidFill>
                <a:latin typeface="Bookman Old Style"/>
                <a:ea typeface="Bookman Old Style"/>
                <a:cs typeface="Bookman Old Style"/>
                <a:sym typeface="Bookman Old Style"/>
              </a:rPr>
              <a:t>2015. - A Magyar Női Labdarúgás Napja – az első női válogatott mérkőzés tiszteletére.</a:t>
            </a:r>
            <a:endParaRPr sz="2000" b="0" i="0" u="none" strike="noStrike" cap="none">
              <a:solidFill>
                <a:schemeClr val="dk1"/>
              </a:solidFill>
              <a:latin typeface="Bookman Old Style"/>
              <a:ea typeface="Bookman Old Style"/>
              <a:cs typeface="Bookman Old Style"/>
              <a:sym typeface="Bookman Old Styl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i="0" u="none" strike="noStrike" cap="none">
                <a:solidFill>
                  <a:schemeClr val="dk1"/>
                </a:solidFill>
                <a:latin typeface="Bookman Old Style"/>
                <a:ea typeface="Bookman Old Style"/>
                <a:cs typeface="Bookman Old Style"/>
                <a:sym typeface="Bookman Old Style"/>
              </a:rPr>
              <a:t>A „77 pont”</a:t>
            </a:r>
            <a:endParaRPr sz="2400" b="1" i="0" u="none" strike="noStrike" cap="none">
              <a:solidFill>
                <a:schemeClr val="dk1"/>
              </a:solidFill>
              <a:latin typeface="Bookman Old Style"/>
              <a:ea typeface="Bookman Old Style"/>
              <a:cs typeface="Bookman Old Style"/>
              <a:sym typeface="Bookman Old Style"/>
            </a:endParaRPr>
          </a:p>
        </p:txBody>
      </p:sp>
      <p:pic>
        <p:nvPicPr>
          <p:cNvPr id="104" name="Google Shape;104;p15"/>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05" name="Google Shape;105;p15"/>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06" name="Google Shape;106;p15"/>
          <p:cNvSpPr/>
          <p:nvPr/>
        </p:nvSpPr>
        <p:spPr>
          <a:xfrm>
            <a:off x="1235575" y="1852643"/>
            <a:ext cx="9377583" cy="4708981"/>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hu-HU" sz="2000" b="0" i="0" u="none" strike="noStrike" cap="none">
                <a:solidFill>
                  <a:schemeClr val="dk1"/>
                </a:solidFill>
                <a:latin typeface="Bookman Old Style"/>
                <a:ea typeface="Bookman Old Style"/>
                <a:cs typeface="Bookman Old Style"/>
                <a:sym typeface="Bookman Old Style"/>
              </a:rPr>
              <a:t>Megszületik a 77 pontos fejlesztési program, amely – egyebek mellett – két fontos kérdésre is választ keres:</a:t>
            </a:r>
            <a:endParaRPr/>
          </a:p>
          <a:p>
            <a:pPr marL="0" marR="0" lvl="0" indent="0" algn="just" rtl="0">
              <a:spcBef>
                <a:spcPts val="0"/>
              </a:spcBef>
              <a:spcAft>
                <a:spcPts val="0"/>
              </a:spcAft>
              <a:buNone/>
            </a:pPr>
            <a:endParaRPr sz="2000" b="0" i="0" u="none" strike="noStrike" cap="none">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b="1" i="0" u="none" strike="noStrike" cap="none">
                <a:solidFill>
                  <a:schemeClr val="dk1"/>
                </a:solidFill>
                <a:latin typeface="Bookman Old Style"/>
                <a:ea typeface="Bookman Old Style"/>
                <a:cs typeface="Bookman Old Style"/>
                <a:sym typeface="Bookman Old Style"/>
              </a:rPr>
              <a:t>Kinek jó, miért jó, ha a nők futballoznak?</a:t>
            </a:r>
            <a:endParaRPr/>
          </a:p>
          <a:p>
            <a:pPr marL="0" marR="0" lvl="0" indent="0" algn="l" rtl="0">
              <a:spcBef>
                <a:spcPts val="0"/>
              </a:spcBef>
              <a:spcAft>
                <a:spcPts val="0"/>
              </a:spcAft>
              <a:buNone/>
            </a:pPr>
            <a:r>
              <a:rPr lang="hu-HU" sz="2000" b="1" i="0" u="none" strike="noStrike" cap="none">
                <a:solidFill>
                  <a:schemeClr val="dk1"/>
                </a:solidFill>
                <a:latin typeface="Bookman Old Style"/>
                <a:ea typeface="Bookman Old Style"/>
                <a:cs typeface="Bookman Old Style"/>
                <a:sym typeface="Bookman Old Style"/>
              </a:rPr>
              <a:t>        </a:t>
            </a:r>
            <a:r>
              <a:rPr lang="hu-HU" sz="2000" b="0" i="0" u="none" strike="noStrike" cap="none">
                <a:solidFill>
                  <a:schemeClr val="dk1"/>
                </a:solidFill>
                <a:latin typeface="Bookman Old Style"/>
                <a:ea typeface="Bookman Old Style"/>
                <a:cs typeface="Bookman Old Style"/>
                <a:sym typeface="Bookman Old Style"/>
              </a:rPr>
              <a:t>-</a:t>
            </a:r>
            <a:r>
              <a:rPr lang="hu-HU" sz="2000" b="1" i="0" u="none" strike="noStrike" cap="none">
                <a:solidFill>
                  <a:schemeClr val="dk1"/>
                </a:solidFill>
                <a:latin typeface="Bookman Old Style"/>
                <a:ea typeface="Bookman Old Style"/>
                <a:cs typeface="Bookman Old Style"/>
                <a:sym typeface="Bookman Old Style"/>
              </a:rPr>
              <a:t> </a:t>
            </a:r>
            <a:r>
              <a:rPr lang="hu-HU" sz="2000" b="0" i="0" u="none" strike="noStrike" cap="none">
                <a:solidFill>
                  <a:schemeClr val="dk1"/>
                </a:solidFill>
                <a:latin typeface="Bookman Old Style"/>
                <a:ea typeface="Bookman Old Style"/>
                <a:cs typeface="Bookman Old Style"/>
                <a:sym typeface="Bookman Old Style"/>
              </a:rPr>
              <a:t>Elsősorban társadalmi kérdés.</a:t>
            </a:r>
            <a:br>
              <a:rPr lang="hu-HU" sz="2000" b="0" i="0" u="none" strike="noStrike" cap="none">
                <a:solidFill>
                  <a:schemeClr val="dk1"/>
                </a:solidFill>
                <a:latin typeface="Bookman Old Style"/>
                <a:ea typeface="Bookman Old Style"/>
                <a:cs typeface="Bookman Old Style"/>
                <a:sym typeface="Bookman Old Style"/>
              </a:rPr>
            </a:br>
            <a:r>
              <a:rPr lang="hu-HU" sz="2000" b="0" i="0" u="none" strike="noStrike" cap="none">
                <a:solidFill>
                  <a:schemeClr val="dk1"/>
                </a:solidFill>
                <a:latin typeface="Bookman Old Style"/>
                <a:ea typeface="Bookman Old Style"/>
                <a:cs typeface="Bookman Old Style"/>
                <a:sym typeface="Bookman Old Style"/>
              </a:rPr>
              <a:t>         - A férfi futballt támogató gazdasági előnyt jelent.</a:t>
            </a:r>
            <a:br>
              <a:rPr lang="hu-HU" sz="2000" b="0" i="0" u="none" strike="noStrike" cap="none">
                <a:solidFill>
                  <a:schemeClr val="dk1"/>
                </a:solidFill>
                <a:latin typeface="Bookman Old Style"/>
                <a:ea typeface="Bookman Old Style"/>
                <a:cs typeface="Bookman Old Style"/>
                <a:sym typeface="Bookman Old Style"/>
              </a:rPr>
            </a:br>
            <a:r>
              <a:rPr lang="hu-HU" sz="2000" b="0" i="0" u="none" strike="noStrike" cap="none">
                <a:solidFill>
                  <a:schemeClr val="dk1"/>
                </a:solidFill>
                <a:latin typeface="Bookman Old Style"/>
                <a:ea typeface="Bookman Old Style"/>
                <a:cs typeface="Bookman Old Style"/>
                <a:sym typeface="Bookman Old Style"/>
              </a:rPr>
              <a:t>         - Sportszakmai cél a fejlesztés.</a:t>
            </a:r>
            <a:br>
              <a:rPr lang="hu-HU" sz="2000" b="0" i="0" u="none" strike="noStrike" cap="none">
                <a:solidFill>
                  <a:schemeClr val="dk1"/>
                </a:solidFill>
                <a:latin typeface="Bookman Old Style"/>
                <a:ea typeface="Bookman Old Style"/>
                <a:cs typeface="Bookman Old Style"/>
                <a:sym typeface="Bookman Old Style"/>
              </a:rPr>
            </a:br>
            <a:r>
              <a:rPr lang="hu-HU" sz="2000" b="0" i="0" u="none" strike="noStrike" cap="none">
                <a:solidFill>
                  <a:schemeClr val="dk1"/>
                </a:solidFill>
                <a:latin typeface="Bookman Old Style"/>
                <a:ea typeface="Bookman Old Style"/>
                <a:cs typeface="Bookman Old Style"/>
                <a:sym typeface="Bookman Old Style"/>
              </a:rPr>
              <a:t>         - Népegészségügyi előnyei vannak.</a:t>
            </a:r>
            <a:endParaRPr sz="2000">
              <a:solidFill>
                <a:schemeClr val="dk1"/>
              </a:solidFill>
              <a:latin typeface="Bookman Old Style"/>
              <a:ea typeface="Bookman Old Style"/>
              <a:cs typeface="Bookman Old Style"/>
              <a:sym typeface="Bookman Old Style"/>
            </a:endParaRPr>
          </a:p>
          <a:p>
            <a:pPr marL="0" marR="0" lvl="0" indent="0" algn="l" rtl="0">
              <a:spcBef>
                <a:spcPts val="0"/>
              </a:spcBef>
              <a:spcAft>
                <a:spcPts val="0"/>
              </a:spcAft>
              <a:buNone/>
            </a:pP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b="1">
                <a:solidFill>
                  <a:schemeClr val="dk1"/>
                </a:solidFill>
                <a:latin typeface="Bookman Old Style"/>
                <a:ea typeface="Bookman Old Style"/>
                <a:cs typeface="Bookman Old Style"/>
                <a:sym typeface="Bookman Old Style"/>
              </a:rPr>
              <a:t>Mi akadályozta korábban a női labdarúgás fejlődését?</a:t>
            </a:r>
            <a:endParaRPr/>
          </a:p>
          <a:p>
            <a:pPr marL="0" marR="0" lvl="0" indent="0" algn="l" rtl="0">
              <a:spcBef>
                <a:spcPts val="0"/>
              </a:spcBef>
              <a:spcAft>
                <a:spcPts val="0"/>
              </a:spcAft>
              <a:buNone/>
            </a:pPr>
            <a:r>
              <a:rPr lang="hu-HU" sz="2000">
                <a:solidFill>
                  <a:schemeClr val="dk1"/>
                </a:solidFill>
                <a:latin typeface="Bookman Old Style"/>
                <a:ea typeface="Bookman Old Style"/>
                <a:cs typeface="Bookman Old Style"/>
                <a:sym typeface="Bookman Old Style"/>
              </a:rPr>
              <a:t>         - Társadalmi közöny, a férfi labdarúgás érdeklődésének hiánya</a:t>
            </a:r>
            <a:br>
              <a:rPr lang="hu-HU" sz="2000">
                <a:solidFill>
                  <a:schemeClr val="dk1"/>
                </a:solidFill>
                <a:latin typeface="Bookman Old Style"/>
                <a:ea typeface="Bookman Old Style"/>
                <a:cs typeface="Bookman Old Style"/>
                <a:sym typeface="Bookman Old Style"/>
              </a:rPr>
            </a:br>
            <a:r>
              <a:rPr lang="hu-HU" sz="2000">
                <a:solidFill>
                  <a:schemeClr val="dk1"/>
                </a:solidFill>
                <a:latin typeface="Bookman Old Style"/>
                <a:ea typeface="Bookman Old Style"/>
                <a:cs typeface="Bookman Old Style"/>
                <a:sym typeface="Bookman Old Style"/>
              </a:rPr>
              <a:t>         - Az (el)ismertség hiánya</a:t>
            </a:r>
            <a:br>
              <a:rPr lang="hu-HU" sz="2000">
                <a:solidFill>
                  <a:schemeClr val="dk1"/>
                </a:solidFill>
                <a:latin typeface="Bookman Old Style"/>
                <a:ea typeface="Bookman Old Style"/>
                <a:cs typeface="Bookman Old Style"/>
                <a:sym typeface="Bookman Old Style"/>
              </a:rPr>
            </a:br>
            <a:r>
              <a:rPr lang="hu-HU" sz="2000">
                <a:solidFill>
                  <a:schemeClr val="dk1"/>
                </a:solidFill>
                <a:latin typeface="Bookman Old Style"/>
                <a:ea typeface="Bookman Old Style"/>
                <a:cs typeface="Bookman Old Style"/>
                <a:sym typeface="Bookman Old Style"/>
              </a:rPr>
              <a:t>         - A játékosok (és a sportszervezetek) alacsony száma</a:t>
            </a:r>
            <a:br>
              <a:rPr lang="hu-HU" sz="2000">
                <a:solidFill>
                  <a:schemeClr val="dk1"/>
                </a:solidFill>
                <a:latin typeface="Bookman Old Style"/>
                <a:ea typeface="Bookman Old Style"/>
                <a:cs typeface="Bookman Old Style"/>
                <a:sym typeface="Bookman Old Style"/>
              </a:rPr>
            </a:br>
            <a:r>
              <a:rPr lang="hu-HU" sz="2000">
                <a:solidFill>
                  <a:schemeClr val="dk1"/>
                </a:solidFill>
                <a:latin typeface="Bookman Old Style"/>
                <a:ea typeface="Bookman Old Style"/>
                <a:cs typeface="Bookman Old Style"/>
                <a:sym typeface="Bookman Old Style"/>
              </a:rPr>
              <a:t>         - Gyenge pénzügyi és infrastrukturális háttér</a:t>
            </a:r>
            <a:br>
              <a:rPr lang="hu-HU" sz="2000">
                <a:solidFill>
                  <a:schemeClr val="dk1"/>
                </a:solidFill>
                <a:latin typeface="Bookman Old Style"/>
                <a:ea typeface="Bookman Old Style"/>
                <a:cs typeface="Bookman Old Style"/>
                <a:sym typeface="Bookman Old Style"/>
              </a:rPr>
            </a:br>
            <a:r>
              <a:rPr lang="hu-HU" sz="2000">
                <a:solidFill>
                  <a:schemeClr val="dk1"/>
                </a:solidFill>
                <a:latin typeface="Bookman Old Style"/>
                <a:ea typeface="Bookman Old Style"/>
                <a:cs typeface="Bookman Old Style"/>
                <a:sym typeface="Bookman Old Style"/>
              </a:rPr>
              <a:t>         - Alacsony presztízs</a:t>
            </a: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6"/>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a:solidFill>
                  <a:schemeClr val="dk1"/>
                </a:solidFill>
                <a:latin typeface="Bookman Old Style"/>
                <a:ea typeface="Bookman Old Style"/>
                <a:cs typeface="Bookman Old Style"/>
                <a:sym typeface="Bookman Old Style"/>
              </a:rPr>
              <a:t>A magyar női labdarúgás 2013-ban</a:t>
            </a:r>
            <a:endParaRPr/>
          </a:p>
        </p:txBody>
      </p:sp>
      <p:pic>
        <p:nvPicPr>
          <p:cNvPr id="112" name="Google Shape;112;p16"/>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13" name="Google Shape;113;p16"/>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14" name="Google Shape;114;p16"/>
          <p:cNvSpPr/>
          <p:nvPr/>
        </p:nvSpPr>
        <p:spPr>
          <a:xfrm>
            <a:off x="1235575" y="1852643"/>
            <a:ext cx="9818760" cy="440120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bajnokságban szereplő klubok száma cca 25 csapat.</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Az igazolt játékosok száma cca 4000 fő.</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Az utánpótlás-bajnokságokban szereplő csapatok száma cca 30 csapat.</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férfi futballnak semmilyen kapcsolata nincs a női szakággal – lenézi, komolytalannak tartja.</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női csapatok nagyon rossz minőségű pályákon játsszák a mérkőzéseiket – és még rosszabb minőségű pályákon edzenek.</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klubok (sportszervezetek) többsége egyszereplős, one-man-show.</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játékosok szabadidős futballisták, sporttevékenységükért semmilyen javadalmazást nem kapnak.</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média gyakorlatilag egyáltalán nem tud a női labdarúgásról.</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labdarúgó szövetségen belül is a „megtűrt” kategóriába tartozik a női futball, szinte semmilyen támogatást sem kap.</a:t>
            </a:r>
            <a:endParaRPr sz="2000">
              <a:solidFill>
                <a:schemeClr val="dk1"/>
              </a:solidFill>
              <a:latin typeface="Bookman Old Style"/>
              <a:ea typeface="Bookman Old Style"/>
              <a:cs typeface="Bookman Old Style"/>
              <a:sym typeface="Bookman Old Style"/>
            </a:endParaRPr>
          </a:p>
          <a:p>
            <a:pPr marL="0" marR="0" lvl="0" indent="0" algn="just" rtl="0">
              <a:spcBef>
                <a:spcPts val="0"/>
              </a:spcBef>
              <a:spcAft>
                <a:spcPts val="0"/>
              </a:spcAft>
              <a:buNone/>
            </a:pPr>
            <a:endParaRPr sz="2000">
              <a:solidFill>
                <a:schemeClr val="dk1"/>
              </a:solidFill>
              <a:latin typeface="Bookman Old Style"/>
              <a:ea typeface="Bookman Old Style"/>
              <a:cs typeface="Bookman Old Style"/>
              <a:sym typeface="Bookman Old Styl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a:solidFill>
                  <a:schemeClr val="dk1"/>
                </a:solidFill>
                <a:latin typeface="Bookman Old Style"/>
                <a:ea typeface="Bookman Old Style"/>
                <a:cs typeface="Bookman Old Style"/>
                <a:sym typeface="Bookman Old Style"/>
              </a:rPr>
              <a:t>A fejlesztési program két szakasza</a:t>
            </a:r>
            <a:endParaRPr/>
          </a:p>
        </p:txBody>
      </p:sp>
      <p:pic>
        <p:nvPicPr>
          <p:cNvPr id="120" name="Google Shape;120;p17"/>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21" name="Google Shape;121;p17"/>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22" name="Google Shape;122;p17"/>
          <p:cNvSpPr/>
          <p:nvPr/>
        </p:nvSpPr>
        <p:spPr>
          <a:xfrm>
            <a:off x="2630203" y="1637647"/>
            <a:ext cx="7207359" cy="101566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2013-2016: „Ablak a világra”</a:t>
            </a:r>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2016-2019: Növekedés, minőségi képzés, elitképzés</a:t>
            </a:r>
            <a:endParaRPr/>
          </a:p>
          <a:p>
            <a:pPr marL="0" marR="0" lvl="0" indent="0" algn="just" rtl="0">
              <a:spcBef>
                <a:spcPts val="0"/>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123" name="Google Shape;123;p17"/>
          <p:cNvPicPr preferRelativeResize="0"/>
          <p:nvPr/>
        </p:nvPicPr>
        <p:blipFill rotWithShape="1">
          <a:blip r:embed="rId5">
            <a:alphaModFix/>
          </a:blip>
          <a:srcRect/>
          <a:stretch/>
        </p:blipFill>
        <p:spPr>
          <a:xfrm>
            <a:off x="1418508" y="3178677"/>
            <a:ext cx="5316414" cy="3456112"/>
          </a:xfrm>
          <a:prstGeom prst="rect">
            <a:avLst/>
          </a:prstGeom>
          <a:noFill/>
          <a:ln>
            <a:noFill/>
          </a:ln>
        </p:spPr>
      </p:pic>
      <p:pic>
        <p:nvPicPr>
          <p:cNvPr id="124" name="Google Shape;124;p17"/>
          <p:cNvPicPr preferRelativeResize="0"/>
          <p:nvPr/>
        </p:nvPicPr>
        <p:blipFill rotWithShape="1">
          <a:blip r:embed="rId6">
            <a:alphaModFix/>
          </a:blip>
          <a:srcRect/>
          <a:stretch/>
        </p:blipFill>
        <p:spPr>
          <a:xfrm>
            <a:off x="7589433" y="3178677"/>
            <a:ext cx="3226777" cy="345611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dirty="0" smtClean="0">
                <a:solidFill>
                  <a:schemeClr val="dk1"/>
                </a:solidFill>
                <a:latin typeface="Bookman Old Style"/>
                <a:ea typeface="Bookman Old Style"/>
                <a:cs typeface="Bookman Old Style"/>
                <a:sym typeface="Bookman Old Style"/>
              </a:rPr>
              <a:t>2013-2016: </a:t>
            </a:r>
            <a:r>
              <a:rPr lang="hu-HU" sz="2400" b="1" dirty="0">
                <a:solidFill>
                  <a:schemeClr val="dk1"/>
                </a:solidFill>
                <a:latin typeface="Bookman Old Style"/>
                <a:ea typeface="Bookman Old Style"/>
                <a:cs typeface="Bookman Old Style"/>
                <a:sym typeface="Bookman Old Style"/>
              </a:rPr>
              <a:t>„Ablak a világra”</a:t>
            </a:r>
            <a:endParaRPr dirty="0"/>
          </a:p>
        </p:txBody>
      </p:sp>
      <p:pic>
        <p:nvPicPr>
          <p:cNvPr id="130" name="Google Shape;130;p18"/>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31" name="Google Shape;131;p18"/>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32" name="Google Shape;132;p18"/>
          <p:cNvSpPr/>
          <p:nvPr/>
        </p:nvSpPr>
        <p:spPr>
          <a:xfrm>
            <a:off x="0" y="1570972"/>
            <a:ext cx="8105775" cy="56323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a:solidFill>
                  <a:schemeClr val="dk1"/>
                </a:solidFill>
                <a:latin typeface="Bookman Old Style"/>
                <a:ea typeface="Bookman Old Style"/>
                <a:cs typeface="Bookman Old Style"/>
                <a:sym typeface="Bookman Old Style"/>
              </a:rPr>
              <a:t>Intézményes kapcsolat a férfi labdarúgással</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Licenszfeltételként U19-es és U16-os csapat indítása a két profi bajnokságban (+ az NB III).</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Közös brandépítés a férfi klubokkal a klubokon belül.</a:t>
            </a:r>
            <a:endParaRPr sz="2000">
              <a:solidFill>
                <a:schemeClr val="dk1"/>
              </a:solidFill>
              <a:latin typeface="Bookman Old Style"/>
              <a:ea typeface="Bookman Old Style"/>
              <a:cs typeface="Bookman Old Style"/>
              <a:sym typeface="Bookman Old Style"/>
            </a:endParaRPr>
          </a:p>
          <a:p>
            <a:pPr marL="342900" marR="0" lvl="0" indent="-215900" algn="l" rtl="0">
              <a:spcBef>
                <a:spcPts val="0"/>
              </a:spcBef>
              <a:spcAft>
                <a:spcPts val="0"/>
              </a:spcAft>
              <a:buClr>
                <a:schemeClr val="dk1"/>
              </a:buClr>
              <a:buSzPts val="2000"/>
              <a:buFont typeface="Arial"/>
              <a:buNone/>
            </a:pPr>
            <a:endParaRPr sz="2000">
              <a:solidFill>
                <a:schemeClr val="dk1"/>
              </a:solidFill>
              <a:latin typeface="Bookman Old Style"/>
              <a:ea typeface="Bookman Old Style"/>
              <a:cs typeface="Bookman Old Style"/>
              <a:sym typeface="Bookman Old Style"/>
            </a:endParaRPr>
          </a:p>
          <a:p>
            <a:pPr marL="0" marR="0" lvl="0" indent="0" algn="l" rtl="0">
              <a:spcBef>
                <a:spcPts val="0"/>
              </a:spcBef>
              <a:spcAft>
                <a:spcPts val="0"/>
              </a:spcAft>
              <a:buNone/>
            </a:pPr>
            <a:r>
              <a:rPr lang="hu-HU" sz="2000" b="1">
                <a:solidFill>
                  <a:schemeClr val="dk1"/>
                </a:solidFill>
                <a:latin typeface="Bookman Old Style"/>
                <a:ea typeface="Bookman Old Style"/>
                <a:cs typeface="Bookman Old Style"/>
                <a:sym typeface="Bookman Old Style"/>
              </a:rPr>
              <a:t>A női labdarúgás megjelenítése a médiában, szponzorok megjelenése</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Szerződés az MTVA-val (válogatott mérkőzések, bajnoki döntők, heti magazinok).</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közösségi médiában való megjelenés támogatása – „Facebook pénz”.</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helyi média szerepe – események generálása.</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bajnoki rendszer átalakítása, a média számára vonzó bajnoki döntő megjelenése.</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válogatott csapatok (A, U19, U17, U15) kiemelt támogatása, sztárok építése.</a:t>
            </a:r>
            <a:endParaRPr sz="2000">
              <a:solidFill>
                <a:schemeClr val="dk1"/>
              </a:solidFill>
              <a:latin typeface="Bookman Old Style"/>
              <a:ea typeface="Bookman Old Style"/>
              <a:cs typeface="Bookman Old Style"/>
              <a:sym typeface="Bookman Old Style"/>
            </a:endParaRPr>
          </a:p>
          <a:p>
            <a:pPr marL="342900" marR="0" lvl="0" indent="-342900" algn="l"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A klubok megerősítése, támogatók bevonása (Jet-Sol, Förch).</a:t>
            </a:r>
            <a:endParaRPr sz="2000">
              <a:solidFill>
                <a:schemeClr val="dk1"/>
              </a:solidFill>
              <a:latin typeface="Bookman Old Style"/>
              <a:ea typeface="Bookman Old Style"/>
              <a:cs typeface="Bookman Old Style"/>
              <a:sym typeface="Bookman Old Style"/>
            </a:endParaRPr>
          </a:p>
          <a:p>
            <a:pPr marL="0" marR="0" lvl="0" indent="0" algn="l" rtl="0">
              <a:spcBef>
                <a:spcPts val="0"/>
              </a:spcBef>
              <a:spcAft>
                <a:spcPts val="0"/>
              </a:spcAft>
              <a:buNone/>
            </a:pPr>
            <a:endParaRPr sz="2000">
              <a:solidFill>
                <a:schemeClr val="dk1"/>
              </a:solidFill>
              <a:latin typeface="Bookman Old Style"/>
              <a:ea typeface="Bookman Old Style"/>
              <a:cs typeface="Bookman Old Style"/>
              <a:sym typeface="Bookman Old Style"/>
            </a:endParaRPr>
          </a:p>
        </p:txBody>
      </p:sp>
      <p:pic>
        <p:nvPicPr>
          <p:cNvPr id="133" name="Google Shape;133;p18"/>
          <p:cNvPicPr preferRelativeResize="0"/>
          <p:nvPr/>
        </p:nvPicPr>
        <p:blipFill rotWithShape="1">
          <a:blip r:embed="rId5">
            <a:alphaModFix/>
          </a:blip>
          <a:srcRect/>
          <a:stretch/>
        </p:blipFill>
        <p:spPr>
          <a:xfrm>
            <a:off x="7981950" y="4224669"/>
            <a:ext cx="4034556" cy="2144208"/>
          </a:xfrm>
          <a:prstGeom prst="rect">
            <a:avLst/>
          </a:prstGeom>
          <a:noFill/>
          <a:ln>
            <a:noFill/>
          </a:ln>
        </p:spPr>
      </p:pic>
      <p:pic>
        <p:nvPicPr>
          <p:cNvPr id="134" name="Google Shape;134;p18"/>
          <p:cNvPicPr preferRelativeResize="0"/>
          <p:nvPr/>
        </p:nvPicPr>
        <p:blipFill rotWithShape="1">
          <a:blip r:embed="rId6">
            <a:alphaModFix/>
          </a:blip>
          <a:srcRect/>
          <a:stretch/>
        </p:blipFill>
        <p:spPr>
          <a:xfrm>
            <a:off x="7970214" y="1929264"/>
            <a:ext cx="4046292" cy="20758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9"/>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dirty="0" smtClean="0">
                <a:solidFill>
                  <a:schemeClr val="dk1"/>
                </a:solidFill>
                <a:latin typeface="Bookman Old Style"/>
                <a:ea typeface="Bookman Old Style"/>
                <a:cs typeface="Bookman Old Style"/>
                <a:sym typeface="Bookman Old Style"/>
              </a:rPr>
              <a:t>2013-2016: </a:t>
            </a:r>
            <a:r>
              <a:rPr lang="hu-HU" sz="2400" b="1" dirty="0">
                <a:solidFill>
                  <a:schemeClr val="dk1"/>
                </a:solidFill>
                <a:latin typeface="Bookman Old Style"/>
                <a:ea typeface="Bookman Old Style"/>
                <a:cs typeface="Bookman Old Style"/>
                <a:sym typeface="Bookman Old Style"/>
              </a:rPr>
              <a:t>„Ablak a világra”</a:t>
            </a:r>
            <a:endParaRPr dirty="0"/>
          </a:p>
        </p:txBody>
      </p:sp>
      <p:pic>
        <p:nvPicPr>
          <p:cNvPr id="140" name="Google Shape;140;p19"/>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41" name="Google Shape;141;p19"/>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42" name="Google Shape;142;p19"/>
          <p:cNvSpPr/>
          <p:nvPr/>
        </p:nvSpPr>
        <p:spPr>
          <a:xfrm>
            <a:off x="0" y="2088454"/>
            <a:ext cx="6315075" cy="5632311"/>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Jelenleg az MLSZ rendszerében (a férfi A- és U21-es válogatott mögött) a harmadik legértékesebb csapat a </a:t>
            </a:r>
            <a:r>
              <a:rPr lang="hu-HU" sz="2000" b="1" dirty="0">
                <a:solidFill>
                  <a:schemeClr val="dk1"/>
                </a:solidFill>
                <a:latin typeface="Bookman Old Style"/>
                <a:ea typeface="Bookman Old Style"/>
                <a:cs typeface="Bookman Old Style"/>
                <a:sym typeface="Bookman Old Style"/>
              </a:rPr>
              <a:t>női A-válogatott</a:t>
            </a:r>
            <a:r>
              <a:rPr lang="hu-HU" sz="2000" dirty="0">
                <a:solidFill>
                  <a:schemeClr val="dk1"/>
                </a:solidFill>
                <a:latin typeface="Bookman Old Style"/>
                <a:ea typeface="Bookman Old Style"/>
                <a:cs typeface="Bookman Old Style"/>
                <a:sym typeface="Bookman Old Style"/>
              </a:rPr>
              <a:t>. A fejlődés az eredményekben is megmutatkozik: a legutóbbi Eb-sorozatban alig maradt le a csapat a továbbjutásról és a következő kiírásban (2021) reális esélye lehet a részvétel kiharcolásának. </a:t>
            </a:r>
            <a:endParaRPr sz="2000" dirty="0">
              <a:solidFill>
                <a:schemeClr val="dk1"/>
              </a:solidFill>
              <a:latin typeface="Bookman Old Style"/>
              <a:ea typeface="Bookman Old Style"/>
              <a:cs typeface="Bookman Old Style"/>
              <a:sym typeface="Bookman Old Style"/>
            </a:endParaRPr>
          </a:p>
          <a:p>
            <a:pPr marL="342900" marR="0" lvl="0" indent="-215900" algn="just" rtl="0">
              <a:spcBef>
                <a:spcPts val="0"/>
              </a:spcBef>
              <a:spcAft>
                <a:spcPts val="0"/>
              </a:spcAft>
              <a:buClr>
                <a:schemeClr val="dk1"/>
              </a:buClr>
              <a:buSzPts val="2000"/>
              <a:buFont typeface="Arial"/>
              <a:buNone/>
            </a:pPr>
            <a:endParaRPr sz="2000" dirty="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A </a:t>
            </a:r>
            <a:r>
              <a:rPr lang="hu-HU" sz="2000" b="1" dirty="0">
                <a:solidFill>
                  <a:schemeClr val="dk1"/>
                </a:solidFill>
                <a:latin typeface="Bookman Old Style"/>
                <a:ea typeface="Bookman Old Style"/>
                <a:cs typeface="Bookman Old Style"/>
                <a:sym typeface="Bookman Old Style"/>
              </a:rPr>
              <a:t>női A-válogatott </a:t>
            </a:r>
            <a:r>
              <a:rPr lang="hu-HU" sz="2000" dirty="0">
                <a:solidFill>
                  <a:schemeClr val="dk1"/>
                </a:solidFill>
                <a:latin typeface="Bookman Old Style"/>
                <a:ea typeface="Bookman Old Style"/>
                <a:cs typeface="Bookman Old Style"/>
                <a:sym typeface="Bookman Old Style"/>
              </a:rPr>
              <a:t>fontosságát, kiemelt szerepét jelzi, hogy  Dr. Csányi elnök úr a szövetség közgyűlésén bejelentette: az MLSZ pályázatot nyújt be a 2025-ös női labdarúgó Európa-bajnokság megrendezésére. </a:t>
            </a:r>
            <a:endParaRPr sz="2000" dirty="0">
              <a:solidFill>
                <a:schemeClr val="dk1"/>
              </a:solidFill>
              <a:latin typeface="Bookman Old Style"/>
              <a:ea typeface="Bookman Old Style"/>
              <a:cs typeface="Bookman Old Style"/>
              <a:sym typeface="Bookman Old Style"/>
            </a:endParaRPr>
          </a:p>
        </p:txBody>
      </p:sp>
      <p:sp>
        <p:nvSpPr>
          <p:cNvPr id="143" name="Google Shape;143;p19"/>
          <p:cNvSpPr/>
          <p:nvPr/>
        </p:nvSpPr>
        <p:spPr>
          <a:xfrm>
            <a:off x="5286347" y="1112280"/>
            <a:ext cx="189507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a:solidFill>
                  <a:schemeClr val="dk1"/>
                </a:solidFill>
                <a:latin typeface="Bookman Old Style"/>
                <a:ea typeface="Bookman Old Style"/>
                <a:cs typeface="Bookman Old Style"/>
                <a:sym typeface="Bookman Old Style"/>
              </a:rPr>
              <a:t>Válogatottak</a:t>
            </a:r>
            <a:endParaRPr/>
          </a:p>
        </p:txBody>
      </p:sp>
      <p:pic>
        <p:nvPicPr>
          <p:cNvPr id="144" name="Google Shape;144;p19" descr="MLSZ - Magyar Labdarúgó Szövetség fényképe."/>
          <p:cNvPicPr preferRelativeResize="0"/>
          <p:nvPr/>
        </p:nvPicPr>
        <p:blipFill rotWithShape="1">
          <a:blip r:embed="rId5">
            <a:alphaModFix/>
          </a:blip>
          <a:srcRect/>
          <a:stretch/>
        </p:blipFill>
        <p:spPr>
          <a:xfrm>
            <a:off x="6453137" y="2438400"/>
            <a:ext cx="5658972" cy="3327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0"/>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dirty="0" smtClean="0">
                <a:solidFill>
                  <a:schemeClr val="dk1"/>
                </a:solidFill>
                <a:latin typeface="Bookman Old Style"/>
                <a:ea typeface="Bookman Old Style"/>
                <a:cs typeface="Bookman Old Style"/>
                <a:sym typeface="Bookman Old Style"/>
              </a:rPr>
              <a:t>2013-2016: </a:t>
            </a:r>
            <a:r>
              <a:rPr lang="hu-HU" sz="2400" b="1" dirty="0">
                <a:solidFill>
                  <a:schemeClr val="dk1"/>
                </a:solidFill>
                <a:latin typeface="Bookman Old Style"/>
                <a:ea typeface="Bookman Old Style"/>
                <a:cs typeface="Bookman Old Style"/>
                <a:sym typeface="Bookman Old Style"/>
              </a:rPr>
              <a:t>„Ablak a világra”</a:t>
            </a:r>
            <a:endParaRPr dirty="0"/>
          </a:p>
        </p:txBody>
      </p:sp>
      <p:pic>
        <p:nvPicPr>
          <p:cNvPr id="150" name="Google Shape;150;p20"/>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51" name="Google Shape;151;p20"/>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52" name="Google Shape;152;p20"/>
          <p:cNvSpPr/>
          <p:nvPr/>
        </p:nvSpPr>
        <p:spPr>
          <a:xfrm>
            <a:off x="0" y="2467825"/>
            <a:ext cx="6315075" cy="2994384"/>
          </a:xfrm>
          <a:prstGeom prst="rect">
            <a:avLst/>
          </a:prstGeom>
          <a:noFill/>
          <a:ln>
            <a:noFill/>
          </a:ln>
        </p:spPr>
        <p:txBody>
          <a:bodyPr spcFirstLastPara="1" wrap="square" lIns="91425" tIns="45700" rIns="91425" bIns="45700" anchor="t" anchorCtr="0">
            <a:noAutofit/>
          </a:bodyPr>
          <a:lstStyle/>
          <a:p>
            <a:pPr marL="342900" marR="0" lvl="0" indent="-215900" algn="just" rtl="0">
              <a:spcBef>
                <a:spcPts val="0"/>
              </a:spcBef>
              <a:spcAft>
                <a:spcPts val="0"/>
              </a:spcAft>
              <a:buClr>
                <a:schemeClr val="dk1"/>
              </a:buClr>
              <a:buSzPts val="2000"/>
              <a:buFont typeface="Arial"/>
              <a:buNone/>
            </a:pPr>
            <a:endParaRPr sz="2000" dirty="0">
              <a:solidFill>
                <a:schemeClr val="dk1"/>
              </a:solidFill>
              <a:latin typeface="Bookman Old Style"/>
              <a:ea typeface="Bookman Old Style"/>
              <a:cs typeface="Bookman Old Style"/>
              <a:sym typeface="Bookman Old Style"/>
            </a:endParaRPr>
          </a:p>
          <a:p>
            <a:pPr marL="0" marR="0" lvl="0" indent="0" algn="just" rtl="0">
              <a:spcBef>
                <a:spcPts val="0"/>
              </a:spcBef>
              <a:spcAft>
                <a:spcPts val="0"/>
              </a:spcAft>
              <a:buNone/>
            </a:pPr>
            <a:r>
              <a:rPr lang="hu-HU" sz="2000" b="1" dirty="0">
                <a:solidFill>
                  <a:schemeClr val="dk1"/>
                </a:solidFill>
                <a:latin typeface="Bookman Old Style"/>
                <a:ea typeface="Bookman Old Style"/>
                <a:cs typeface="Bookman Old Style"/>
                <a:sym typeface="Bookman Old Style"/>
              </a:rPr>
              <a:t>Korosztályos válogatottak</a:t>
            </a:r>
            <a:endParaRPr dirty="0"/>
          </a:p>
          <a:p>
            <a:pPr marL="342900" marR="0" lvl="0" indent="-342900" algn="just" rtl="0">
              <a:spcBef>
                <a:spcPts val="0"/>
              </a:spcBef>
              <a:spcAft>
                <a:spcPts val="0"/>
              </a:spcAft>
              <a:buClr>
                <a:schemeClr val="dk1"/>
              </a:buClr>
              <a:buSzPts val="2000"/>
              <a:buFont typeface="Arial"/>
              <a:buChar char="•"/>
            </a:pPr>
            <a:r>
              <a:rPr lang="hu-HU" sz="2000" dirty="0">
                <a:solidFill>
                  <a:schemeClr val="dk1"/>
                </a:solidFill>
                <a:latin typeface="Bookman Old Style"/>
                <a:ea typeface="Bookman Old Style"/>
                <a:cs typeface="Bookman Old Style"/>
                <a:sym typeface="Bookman Old Style"/>
              </a:rPr>
              <a:t>Jelenleg négy korosztályos válogatott van: a női U19-es, U17-es, U16-os és U15-ös csapat. Az első két korosztály számára Európa-bajnokságot ír ki az UEFA, ezeken indulunk. A fejlesztési program sikere, hogy a legutóbbi években mindkét csapat rendre bejut az elitkörbe.  </a:t>
            </a:r>
            <a:endParaRPr dirty="0"/>
          </a:p>
        </p:txBody>
      </p:sp>
      <p:sp>
        <p:nvSpPr>
          <p:cNvPr id="153" name="Google Shape;153;p20"/>
          <p:cNvSpPr/>
          <p:nvPr/>
        </p:nvSpPr>
        <p:spPr>
          <a:xfrm>
            <a:off x="5286347" y="1112280"/>
            <a:ext cx="1895071"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a:solidFill>
                  <a:schemeClr val="dk1"/>
                </a:solidFill>
                <a:latin typeface="Bookman Old Style"/>
                <a:ea typeface="Bookman Old Style"/>
                <a:cs typeface="Bookman Old Style"/>
                <a:sym typeface="Bookman Old Style"/>
              </a:rPr>
              <a:t>Válogatottak</a:t>
            </a:r>
            <a:endParaRPr/>
          </a:p>
        </p:txBody>
      </p:sp>
      <p:pic>
        <p:nvPicPr>
          <p:cNvPr id="154" name="Google Shape;154;p20" descr="http://www.mlsz.hu/wp-content/uploads/2017/05/1.jpg"/>
          <p:cNvPicPr preferRelativeResize="0"/>
          <p:nvPr/>
        </p:nvPicPr>
        <p:blipFill rotWithShape="1">
          <a:blip r:embed="rId5">
            <a:alphaModFix/>
          </a:blip>
          <a:srcRect/>
          <a:stretch/>
        </p:blipFill>
        <p:spPr>
          <a:xfrm>
            <a:off x="6698770" y="2467825"/>
            <a:ext cx="4940780" cy="329246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p:nvPr/>
        </p:nvSpPr>
        <p:spPr>
          <a:xfrm>
            <a:off x="1418508" y="536216"/>
            <a:ext cx="9635827" cy="5760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400"/>
              <a:buFont typeface="Bookman Old Style"/>
              <a:buNone/>
            </a:pPr>
            <a:r>
              <a:rPr lang="hu-HU" sz="2400" b="1" dirty="0" smtClean="0">
                <a:solidFill>
                  <a:schemeClr val="dk1"/>
                </a:solidFill>
                <a:latin typeface="Bookman Old Style"/>
                <a:ea typeface="Bookman Old Style"/>
                <a:cs typeface="Bookman Old Style"/>
                <a:sym typeface="Bookman Old Style"/>
              </a:rPr>
              <a:t>2013-2016: </a:t>
            </a:r>
            <a:r>
              <a:rPr lang="hu-HU" sz="2400" b="1" dirty="0">
                <a:solidFill>
                  <a:schemeClr val="dk1"/>
                </a:solidFill>
                <a:latin typeface="Bookman Old Style"/>
                <a:ea typeface="Bookman Old Style"/>
                <a:cs typeface="Bookman Old Style"/>
                <a:sym typeface="Bookman Old Style"/>
              </a:rPr>
              <a:t>„Ablak a világra”</a:t>
            </a:r>
            <a:endParaRPr dirty="0"/>
          </a:p>
        </p:txBody>
      </p:sp>
      <p:pic>
        <p:nvPicPr>
          <p:cNvPr id="160" name="Google Shape;160;p21"/>
          <p:cNvPicPr preferRelativeResize="0"/>
          <p:nvPr/>
        </p:nvPicPr>
        <p:blipFill rotWithShape="1">
          <a:blip r:embed="rId3">
            <a:alphaModFix/>
          </a:blip>
          <a:srcRect/>
          <a:stretch/>
        </p:blipFill>
        <p:spPr>
          <a:xfrm>
            <a:off x="163181" y="214651"/>
            <a:ext cx="1072394" cy="1022515"/>
          </a:xfrm>
          <a:prstGeom prst="rect">
            <a:avLst/>
          </a:prstGeom>
          <a:noFill/>
          <a:ln>
            <a:noFill/>
          </a:ln>
        </p:spPr>
      </p:pic>
      <p:pic>
        <p:nvPicPr>
          <p:cNvPr id="161" name="Google Shape;161;p21"/>
          <p:cNvPicPr preferRelativeResize="0"/>
          <p:nvPr/>
        </p:nvPicPr>
        <p:blipFill rotWithShape="1">
          <a:blip r:embed="rId4">
            <a:alphaModFix/>
          </a:blip>
          <a:srcRect/>
          <a:stretch/>
        </p:blipFill>
        <p:spPr>
          <a:xfrm>
            <a:off x="11232190" y="10850"/>
            <a:ext cx="959810" cy="1626797"/>
          </a:xfrm>
          <a:prstGeom prst="rect">
            <a:avLst/>
          </a:prstGeom>
          <a:noFill/>
          <a:ln>
            <a:noFill/>
          </a:ln>
        </p:spPr>
      </p:pic>
      <p:sp>
        <p:nvSpPr>
          <p:cNvPr id="162" name="Google Shape;162;p21"/>
          <p:cNvSpPr/>
          <p:nvPr/>
        </p:nvSpPr>
        <p:spPr>
          <a:xfrm>
            <a:off x="163181" y="1813230"/>
            <a:ext cx="11677650" cy="2554545"/>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Ma már a női A-válogatott esetében is beszélhetünk sztárokról, a nemzetközi mezőnyben is elismert játékosokról. </a:t>
            </a:r>
            <a:endParaRPr sz="2000">
              <a:solidFill>
                <a:schemeClr val="dk1"/>
              </a:solidFill>
              <a:latin typeface="Bookman Old Style"/>
              <a:ea typeface="Bookman Old Style"/>
              <a:cs typeface="Bookman Old Style"/>
              <a:sym typeface="Bookman Old Style"/>
            </a:endParaRPr>
          </a:p>
          <a:p>
            <a:pPr marL="342900" marR="0" lvl="0" indent="-342900" algn="just" rtl="0">
              <a:spcBef>
                <a:spcPts val="0"/>
              </a:spcBef>
              <a:spcAft>
                <a:spcPts val="0"/>
              </a:spcAft>
              <a:buClr>
                <a:schemeClr val="dk1"/>
              </a:buClr>
              <a:buSzPts val="2000"/>
              <a:buFont typeface="Arial"/>
              <a:buChar char="•"/>
            </a:pPr>
            <a:r>
              <a:rPr lang="hu-HU" sz="2000">
                <a:solidFill>
                  <a:schemeClr val="dk1"/>
                </a:solidFill>
                <a:latin typeface="Bookman Old Style"/>
                <a:ea typeface="Bookman Old Style"/>
                <a:cs typeface="Bookman Old Style"/>
                <a:sym typeface="Bookman Old Style"/>
              </a:rPr>
              <a:t>Kiemelkedik közülük a kétszeres Bajnokok Ligája-győztes, négyszeres német bajnok- és kupagyőztes, BL-gólkirály Jakabfi Zsanett (VfL Wolfsburg), de ide sorolhatjuk az osztrák bajnok és gólkirály Vágó Fannyt (korábban SKN Sankt Pölten, jelenleg Ferencváros), Csiszár Henriettát (Bayer Leverkusen) és Zeller Dórát (Bayer Leverkusen) is.</a:t>
            </a:r>
            <a:endParaRPr sz="2000">
              <a:solidFill>
                <a:schemeClr val="dk1"/>
              </a:solidFill>
              <a:latin typeface="Bookman Old Style"/>
              <a:ea typeface="Bookman Old Style"/>
              <a:cs typeface="Bookman Old Style"/>
              <a:sym typeface="Bookman Old Style"/>
            </a:endParaRPr>
          </a:p>
          <a:p>
            <a:pPr marL="0" marR="0" lvl="0" indent="0" algn="just" rtl="0">
              <a:spcBef>
                <a:spcPts val="0"/>
              </a:spcBef>
              <a:spcAft>
                <a:spcPts val="0"/>
              </a:spcAft>
              <a:buNone/>
            </a:pPr>
            <a:r>
              <a:rPr lang="hu-HU" sz="2000">
                <a:solidFill>
                  <a:schemeClr val="dk1"/>
                </a:solidFill>
                <a:latin typeface="Bookman Old Style"/>
                <a:ea typeface="Bookman Old Style"/>
                <a:cs typeface="Bookman Old Style"/>
                <a:sym typeface="Bookman Old Style"/>
              </a:rPr>
              <a:t/>
            </a:r>
            <a:br>
              <a:rPr lang="hu-HU" sz="2000">
                <a:solidFill>
                  <a:schemeClr val="dk1"/>
                </a:solidFill>
                <a:latin typeface="Bookman Old Style"/>
                <a:ea typeface="Bookman Old Style"/>
                <a:cs typeface="Bookman Old Style"/>
                <a:sym typeface="Bookman Old Style"/>
              </a:rPr>
            </a:br>
            <a:endParaRPr sz="2000">
              <a:solidFill>
                <a:schemeClr val="dk1"/>
              </a:solidFill>
              <a:latin typeface="Bookman Old Style"/>
              <a:ea typeface="Bookman Old Style"/>
              <a:cs typeface="Bookman Old Style"/>
              <a:sym typeface="Bookman Old Style"/>
            </a:endParaRPr>
          </a:p>
        </p:txBody>
      </p:sp>
      <p:sp>
        <p:nvSpPr>
          <p:cNvPr id="163" name="Google Shape;163;p21"/>
          <p:cNvSpPr/>
          <p:nvPr/>
        </p:nvSpPr>
        <p:spPr>
          <a:xfrm>
            <a:off x="5286347" y="1112280"/>
            <a:ext cx="24978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2000" b="1">
                <a:solidFill>
                  <a:schemeClr val="dk1"/>
                </a:solidFill>
                <a:latin typeface="Bookman Old Style"/>
                <a:ea typeface="Bookman Old Style"/>
                <a:cs typeface="Bookman Old Style"/>
                <a:sym typeface="Bookman Old Style"/>
              </a:rPr>
              <a:t>Sztárfutballisták</a:t>
            </a:r>
            <a:endParaRPr sz="2000" b="1">
              <a:solidFill>
                <a:schemeClr val="dk1"/>
              </a:solidFill>
              <a:latin typeface="Bookman Old Style"/>
              <a:ea typeface="Bookman Old Style"/>
              <a:cs typeface="Bookman Old Style"/>
              <a:sym typeface="Bookman Old Style"/>
            </a:endParaRPr>
          </a:p>
        </p:txBody>
      </p:sp>
      <p:pic>
        <p:nvPicPr>
          <p:cNvPr id="164" name="Google Shape;164;p21"/>
          <p:cNvPicPr preferRelativeResize="0"/>
          <p:nvPr/>
        </p:nvPicPr>
        <p:blipFill rotWithShape="1">
          <a:blip r:embed="rId5">
            <a:alphaModFix/>
          </a:blip>
          <a:srcRect/>
          <a:stretch/>
        </p:blipFill>
        <p:spPr>
          <a:xfrm>
            <a:off x="681266" y="4029643"/>
            <a:ext cx="2871258" cy="2004127"/>
          </a:xfrm>
          <a:prstGeom prst="rect">
            <a:avLst/>
          </a:prstGeom>
          <a:noFill/>
          <a:ln>
            <a:noFill/>
          </a:ln>
        </p:spPr>
      </p:pic>
      <p:sp>
        <p:nvSpPr>
          <p:cNvPr id="165" name="Google Shape;165;p21"/>
          <p:cNvSpPr txBox="1"/>
          <p:nvPr/>
        </p:nvSpPr>
        <p:spPr>
          <a:xfrm>
            <a:off x="1031045" y="6065666"/>
            <a:ext cx="21717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Bookman Old Style"/>
                <a:ea typeface="Bookman Old Style"/>
                <a:cs typeface="Bookman Old Style"/>
                <a:sym typeface="Bookman Old Style"/>
              </a:rPr>
              <a:t>Jakabfi Zsanett</a:t>
            </a:r>
            <a:endParaRPr sz="1800" b="1">
              <a:solidFill>
                <a:schemeClr val="dk1"/>
              </a:solidFill>
              <a:latin typeface="Bookman Old Style"/>
              <a:ea typeface="Bookman Old Style"/>
              <a:cs typeface="Bookman Old Style"/>
              <a:sym typeface="Bookman Old Style"/>
            </a:endParaRPr>
          </a:p>
        </p:txBody>
      </p:sp>
      <p:pic>
        <p:nvPicPr>
          <p:cNvPr id="166" name="Google Shape;166;p21" descr="Képtalálat a következőre: „vágó fanny”"/>
          <p:cNvPicPr preferRelativeResize="0"/>
          <p:nvPr/>
        </p:nvPicPr>
        <p:blipFill rotWithShape="1">
          <a:blip r:embed="rId6">
            <a:alphaModFix/>
          </a:blip>
          <a:srcRect/>
          <a:stretch/>
        </p:blipFill>
        <p:spPr>
          <a:xfrm>
            <a:off x="4180972" y="4029643"/>
            <a:ext cx="3199237" cy="2030285"/>
          </a:xfrm>
          <a:prstGeom prst="rect">
            <a:avLst/>
          </a:prstGeom>
          <a:noFill/>
          <a:ln>
            <a:noFill/>
          </a:ln>
        </p:spPr>
      </p:pic>
      <p:sp>
        <p:nvSpPr>
          <p:cNvPr id="167" name="Google Shape;167;p21"/>
          <p:cNvSpPr txBox="1"/>
          <p:nvPr/>
        </p:nvSpPr>
        <p:spPr>
          <a:xfrm>
            <a:off x="4916156" y="6083867"/>
            <a:ext cx="21717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Bookman Old Style"/>
                <a:ea typeface="Bookman Old Style"/>
                <a:cs typeface="Bookman Old Style"/>
                <a:sym typeface="Bookman Old Style"/>
              </a:rPr>
              <a:t>Vágó Fanny</a:t>
            </a:r>
            <a:endParaRPr sz="1800" b="1">
              <a:solidFill>
                <a:schemeClr val="dk1"/>
              </a:solidFill>
              <a:latin typeface="Bookman Old Style"/>
              <a:ea typeface="Bookman Old Style"/>
              <a:cs typeface="Bookman Old Style"/>
              <a:sym typeface="Bookman Old Style"/>
            </a:endParaRPr>
          </a:p>
        </p:txBody>
      </p:sp>
      <p:pic>
        <p:nvPicPr>
          <p:cNvPr id="168" name="Google Shape;168;p21" descr="Képtalálat a következőre: „csiszár henrietta”"/>
          <p:cNvPicPr preferRelativeResize="0"/>
          <p:nvPr/>
        </p:nvPicPr>
        <p:blipFill rotWithShape="1">
          <a:blip r:embed="rId7">
            <a:alphaModFix/>
          </a:blip>
          <a:srcRect/>
          <a:stretch/>
        </p:blipFill>
        <p:spPr>
          <a:xfrm>
            <a:off x="8008657" y="4053582"/>
            <a:ext cx="1353523" cy="2030285"/>
          </a:xfrm>
          <a:prstGeom prst="rect">
            <a:avLst/>
          </a:prstGeom>
          <a:noFill/>
          <a:ln>
            <a:noFill/>
          </a:ln>
        </p:spPr>
      </p:pic>
      <p:sp>
        <p:nvSpPr>
          <p:cNvPr id="169" name="Google Shape;169;p21"/>
          <p:cNvSpPr txBox="1"/>
          <p:nvPr/>
        </p:nvSpPr>
        <p:spPr>
          <a:xfrm>
            <a:off x="7514954" y="6085768"/>
            <a:ext cx="2340928"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Bookman Old Style"/>
                <a:ea typeface="Bookman Old Style"/>
                <a:cs typeface="Bookman Old Style"/>
                <a:sym typeface="Bookman Old Style"/>
              </a:rPr>
              <a:t>Csiszár Henrietta</a:t>
            </a:r>
            <a:endParaRPr sz="1800" b="1">
              <a:solidFill>
                <a:schemeClr val="dk1"/>
              </a:solidFill>
              <a:latin typeface="Bookman Old Style"/>
              <a:ea typeface="Bookman Old Style"/>
              <a:cs typeface="Bookman Old Style"/>
              <a:sym typeface="Bookman Old Style"/>
            </a:endParaRPr>
          </a:p>
        </p:txBody>
      </p:sp>
      <p:pic>
        <p:nvPicPr>
          <p:cNvPr id="170" name="Google Shape;170;p21" descr="Képtalálat a következőre: „zeller dóra”"/>
          <p:cNvPicPr preferRelativeResize="0"/>
          <p:nvPr/>
        </p:nvPicPr>
        <p:blipFill rotWithShape="1">
          <a:blip r:embed="rId8">
            <a:alphaModFix/>
          </a:blip>
          <a:srcRect/>
          <a:stretch/>
        </p:blipFill>
        <p:spPr>
          <a:xfrm>
            <a:off x="10077842" y="4029643"/>
            <a:ext cx="1390258" cy="2085389"/>
          </a:xfrm>
          <a:prstGeom prst="rect">
            <a:avLst/>
          </a:prstGeom>
          <a:noFill/>
          <a:ln>
            <a:noFill/>
          </a:ln>
        </p:spPr>
      </p:pic>
      <p:sp>
        <p:nvSpPr>
          <p:cNvPr id="171" name="Google Shape;171;p21"/>
          <p:cNvSpPr txBox="1"/>
          <p:nvPr/>
        </p:nvSpPr>
        <p:spPr>
          <a:xfrm>
            <a:off x="10022150" y="6086648"/>
            <a:ext cx="1689945"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hu-HU" sz="1800" b="1">
                <a:solidFill>
                  <a:schemeClr val="dk1"/>
                </a:solidFill>
                <a:latin typeface="Bookman Old Style"/>
                <a:ea typeface="Bookman Old Style"/>
                <a:cs typeface="Bookman Old Style"/>
                <a:sym typeface="Bookman Old Style"/>
              </a:rPr>
              <a:t>Zeller Dóra</a:t>
            </a:r>
            <a:endParaRPr sz="1800" b="1">
              <a:solidFill>
                <a:schemeClr val="dk1"/>
              </a:solidFill>
              <a:latin typeface="Bookman Old Style"/>
              <a:ea typeface="Bookman Old Style"/>
              <a:cs typeface="Bookman Old Style"/>
              <a:sym typeface="Bookman Old Style"/>
            </a:endParaRPr>
          </a:p>
        </p:txBody>
      </p:sp>
    </p:spTree>
  </p:cSld>
  <p:clrMapOvr>
    <a:masterClrMapping/>
  </p:clrMapOvr>
</p:sld>
</file>

<file path=ppt/theme/theme1.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986</Words>
  <Application>Microsoft Office PowerPoint</Application>
  <PresentationFormat>Szélesvásznú</PresentationFormat>
  <Paragraphs>103</Paragraphs>
  <Slides>13</Slides>
  <Notes>12</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13</vt:i4>
      </vt:variant>
    </vt:vector>
  </HeadingPairs>
  <TitlesOfParts>
    <vt:vector size="17" baseType="lpstr">
      <vt:lpstr>Arial</vt:lpstr>
      <vt:lpstr>Bookman Old Style</vt:lpstr>
      <vt:lpstr>Calibri</vt:lpstr>
      <vt:lpstr>Office-téma</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Kocsárdy Gyula</dc:creator>
  <cp:lastModifiedBy>Kocsárdy Gyula</cp:lastModifiedBy>
  <cp:revision>4</cp:revision>
  <dcterms:modified xsi:type="dcterms:W3CDTF">2019-08-15T12:26:18Z</dcterms:modified>
  <cp:contentStatus>Végleges</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