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4"/>
  </p:notesMasterIdLst>
  <p:sldIdLst>
    <p:sldId id="257" r:id="rId2"/>
    <p:sldId id="258" r:id="rId3"/>
    <p:sldId id="274" r:id="rId4"/>
    <p:sldId id="275" r:id="rId5"/>
    <p:sldId id="276" r:id="rId6"/>
    <p:sldId id="280" r:id="rId7"/>
    <p:sldId id="277" r:id="rId8"/>
    <p:sldId id="278" r:id="rId9"/>
    <p:sldId id="281" r:id="rId10"/>
    <p:sldId id="282" r:id="rId11"/>
    <p:sldId id="283" r:id="rId12"/>
    <p:sldId id="284" r:id="rId13"/>
    <p:sldId id="285" r:id="rId14"/>
    <p:sldId id="286" r:id="rId15"/>
    <p:sldId id="287" r:id="rId16"/>
    <p:sldId id="288" r:id="rId17"/>
    <p:sldId id="289" r:id="rId18"/>
    <p:sldId id="290" r:id="rId19"/>
    <p:sldId id="291" r:id="rId20"/>
    <p:sldId id="292" r:id="rId21"/>
    <p:sldId id="294" r:id="rId22"/>
    <p:sldId id="296" r:id="rId23"/>
    <p:sldId id="298" r:id="rId24"/>
    <p:sldId id="299" r:id="rId25"/>
    <p:sldId id="300" r:id="rId26"/>
    <p:sldId id="301" r:id="rId27"/>
    <p:sldId id="303" r:id="rId28"/>
    <p:sldId id="310" r:id="rId29"/>
    <p:sldId id="305" r:id="rId30"/>
    <p:sldId id="306" r:id="rId31"/>
    <p:sldId id="307" r:id="rId32"/>
    <p:sldId id="311" r:id="rId33"/>
    <p:sldId id="312" r:id="rId34"/>
    <p:sldId id="313" r:id="rId35"/>
    <p:sldId id="314" r:id="rId36"/>
    <p:sldId id="315" r:id="rId37"/>
    <p:sldId id="316" r:id="rId38"/>
    <p:sldId id="334" r:id="rId39"/>
    <p:sldId id="336" r:id="rId40"/>
    <p:sldId id="338" r:id="rId41"/>
    <p:sldId id="340" r:id="rId42"/>
    <p:sldId id="321" r:id="rId43"/>
    <p:sldId id="324" r:id="rId44"/>
    <p:sldId id="325" r:id="rId45"/>
    <p:sldId id="326" r:id="rId46"/>
    <p:sldId id="327" r:id="rId47"/>
    <p:sldId id="328" r:id="rId48"/>
    <p:sldId id="329" r:id="rId49"/>
    <p:sldId id="330" r:id="rId50"/>
    <p:sldId id="331" r:id="rId51"/>
    <p:sldId id="332" r:id="rId52"/>
    <p:sldId id="273" r:id="rId53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572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053979-DE89-4AE7-9D35-71B23E704B7D}" type="datetimeFigureOut">
              <a:rPr lang="hu-HU" smtClean="0"/>
              <a:t>2019.08.15.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A7EB6F-41FD-4734-AC8A-048D71CA21B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268350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9A5A29D-4052-485D-A2D5-42E2F94A0B57}" type="slidenum">
              <a:rPr lang="hu-HU"/>
              <a:pPr/>
              <a:t>43</a:t>
            </a:fld>
            <a:endParaRPr lang="hu-HU"/>
          </a:p>
        </p:txBody>
      </p:sp>
      <p:sp>
        <p:nvSpPr>
          <p:cNvPr id="5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4988"/>
            <a:ext cx="5029200" cy="4113212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9954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9A5A29D-4052-485D-A2D5-42E2F94A0B57}" type="slidenum">
              <a:rPr lang="hu-HU"/>
              <a:pPr/>
              <a:t>44</a:t>
            </a:fld>
            <a:endParaRPr lang="hu-HU"/>
          </a:p>
        </p:txBody>
      </p:sp>
      <p:sp>
        <p:nvSpPr>
          <p:cNvPr id="5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4988"/>
            <a:ext cx="5029200" cy="4113212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5667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9A5A29D-4052-485D-A2D5-42E2F94A0B57}" type="slidenum">
              <a:rPr lang="hu-HU"/>
              <a:pPr/>
              <a:t>45</a:t>
            </a:fld>
            <a:endParaRPr lang="hu-HU"/>
          </a:p>
        </p:txBody>
      </p:sp>
      <p:sp>
        <p:nvSpPr>
          <p:cNvPr id="5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4988"/>
            <a:ext cx="5029200" cy="4113212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1438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9A5A29D-4052-485D-A2D5-42E2F94A0B57}" type="slidenum">
              <a:rPr lang="hu-HU"/>
              <a:pPr/>
              <a:t>46</a:t>
            </a:fld>
            <a:endParaRPr lang="hu-HU"/>
          </a:p>
        </p:txBody>
      </p:sp>
      <p:sp>
        <p:nvSpPr>
          <p:cNvPr id="5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4988"/>
            <a:ext cx="5029200" cy="4113212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605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9A5A29D-4052-485D-A2D5-42E2F94A0B57}" type="slidenum">
              <a:rPr lang="hu-HU"/>
              <a:pPr/>
              <a:t>47</a:t>
            </a:fld>
            <a:endParaRPr lang="hu-HU"/>
          </a:p>
        </p:txBody>
      </p:sp>
      <p:sp>
        <p:nvSpPr>
          <p:cNvPr id="5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4988"/>
            <a:ext cx="5029200" cy="4113212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4714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9A5A29D-4052-485D-A2D5-42E2F94A0B57}" type="slidenum">
              <a:rPr lang="hu-HU"/>
              <a:pPr/>
              <a:t>48</a:t>
            </a:fld>
            <a:endParaRPr lang="hu-HU"/>
          </a:p>
        </p:txBody>
      </p:sp>
      <p:sp>
        <p:nvSpPr>
          <p:cNvPr id="5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4988"/>
            <a:ext cx="5029200" cy="4113212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9630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9A5A29D-4052-485D-A2D5-42E2F94A0B57}" type="slidenum">
              <a:rPr lang="hu-HU"/>
              <a:pPr/>
              <a:t>49</a:t>
            </a:fld>
            <a:endParaRPr lang="hu-HU"/>
          </a:p>
        </p:txBody>
      </p:sp>
      <p:sp>
        <p:nvSpPr>
          <p:cNvPr id="5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4988"/>
            <a:ext cx="5029200" cy="4113212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6881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9A5A29D-4052-485D-A2D5-42E2F94A0B57}" type="slidenum">
              <a:rPr lang="hu-HU"/>
              <a:pPr/>
              <a:t>50</a:t>
            </a:fld>
            <a:endParaRPr lang="hu-HU"/>
          </a:p>
        </p:txBody>
      </p:sp>
      <p:sp>
        <p:nvSpPr>
          <p:cNvPr id="5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4988"/>
            <a:ext cx="5029200" cy="4113212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6338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31D7B-48B3-4B55-9503-89532C9BF470}" type="datetimeFigureOut">
              <a:rPr lang="hu-HU" smtClean="0"/>
              <a:t>2019.08.15.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1C652-7C4F-42EA-BE6D-FA2571627C1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454311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31D7B-48B3-4B55-9503-89532C9BF470}" type="datetimeFigureOut">
              <a:rPr lang="hu-HU" smtClean="0"/>
              <a:t>2019.08.15.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1C652-7C4F-42EA-BE6D-FA2571627C1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412269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31D7B-48B3-4B55-9503-89532C9BF470}" type="datetimeFigureOut">
              <a:rPr lang="hu-HU" smtClean="0"/>
              <a:t>2019.08.15.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1C652-7C4F-42EA-BE6D-FA2571627C1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599876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31D7B-48B3-4B55-9503-89532C9BF470}" type="datetimeFigureOut">
              <a:rPr lang="hu-HU" smtClean="0"/>
              <a:t>2019.08.15.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1C652-7C4F-42EA-BE6D-FA2571627C1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289165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31D7B-48B3-4B55-9503-89532C9BF470}" type="datetimeFigureOut">
              <a:rPr lang="hu-HU" smtClean="0"/>
              <a:t>2019.08.15.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1C652-7C4F-42EA-BE6D-FA2571627C1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311809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31D7B-48B3-4B55-9503-89532C9BF470}" type="datetimeFigureOut">
              <a:rPr lang="hu-HU" smtClean="0"/>
              <a:t>2019.08.15.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1C652-7C4F-42EA-BE6D-FA2571627C1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013385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31D7B-48B3-4B55-9503-89532C9BF470}" type="datetimeFigureOut">
              <a:rPr lang="hu-HU" smtClean="0"/>
              <a:t>2019.08.15.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1C652-7C4F-42EA-BE6D-FA2571627C1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391362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31D7B-48B3-4B55-9503-89532C9BF470}" type="datetimeFigureOut">
              <a:rPr lang="hu-HU" smtClean="0"/>
              <a:t>2019.08.15.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1C652-7C4F-42EA-BE6D-FA2571627C1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705537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31D7B-48B3-4B55-9503-89532C9BF470}" type="datetimeFigureOut">
              <a:rPr lang="hu-HU" smtClean="0"/>
              <a:t>2019.08.15.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1C652-7C4F-42EA-BE6D-FA2571627C1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917740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31D7B-48B3-4B55-9503-89532C9BF470}" type="datetimeFigureOut">
              <a:rPr lang="hu-HU" smtClean="0"/>
              <a:t>2019.08.15.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1C652-7C4F-42EA-BE6D-FA2571627C1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431837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31D7B-48B3-4B55-9503-89532C9BF470}" type="datetimeFigureOut">
              <a:rPr lang="hu-HU" smtClean="0"/>
              <a:t>2019.08.15.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1C652-7C4F-42EA-BE6D-FA2571627C1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954598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B31D7B-48B3-4B55-9503-89532C9BF470}" type="datetimeFigureOut">
              <a:rPr lang="hu-HU" smtClean="0"/>
              <a:t>2019.08.15.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D1C652-7C4F-42EA-BE6D-FA2571627C1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603240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jpg"/><Relationship Id="rId4" Type="http://schemas.openxmlformats.org/officeDocument/2006/relationships/image" Target="../media/image35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emf"/><Relationship Id="rId4" Type="http://schemas.openxmlformats.org/officeDocument/2006/relationships/image" Target="../media/image2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emf"/><Relationship Id="rId4" Type="http://schemas.openxmlformats.org/officeDocument/2006/relationships/image" Target="../media/image2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emf"/><Relationship Id="rId4" Type="http://schemas.openxmlformats.org/officeDocument/2006/relationships/image" Target="../media/image2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emf"/><Relationship Id="rId4" Type="http://schemas.openxmlformats.org/officeDocument/2006/relationships/image" Target="../media/image2.jp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jpeg"/><Relationship Id="rId4" Type="http://schemas.openxmlformats.org/officeDocument/2006/relationships/image" Target="../media/image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em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emf"/><Relationship Id="rId4" Type="http://schemas.openxmlformats.org/officeDocument/2006/relationships/image" Target="../media/image2.jp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emf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ím 1"/>
          <p:cNvSpPr txBox="1">
            <a:spLocks/>
          </p:cNvSpPr>
          <p:nvPr/>
        </p:nvSpPr>
        <p:spPr>
          <a:xfrm>
            <a:off x="1235575" y="2778744"/>
            <a:ext cx="9635827" cy="57606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hu-HU" sz="5400" b="1" dirty="0" smtClean="0">
                <a:latin typeface="Bookman Old Style" panose="02050604050505020204" pitchFamily="18" charset="0"/>
              </a:rPr>
              <a:t>A </a:t>
            </a:r>
            <a:r>
              <a:rPr lang="hu-HU" sz="5400" b="1" dirty="0" err="1" smtClean="0">
                <a:latin typeface="Bookman Old Style" panose="02050604050505020204" pitchFamily="18" charset="0"/>
              </a:rPr>
              <a:t>grassroots</a:t>
            </a:r>
            <a:r>
              <a:rPr lang="hu-HU" sz="5400" b="1" dirty="0" smtClean="0">
                <a:latin typeface="Bookman Old Style" panose="02050604050505020204" pitchFamily="18" charset="0"/>
              </a:rPr>
              <a:t> fogalma, szerepe, területei</a:t>
            </a:r>
            <a:endParaRPr lang="hu-HU" sz="5400" b="1" dirty="0">
              <a:latin typeface="Bookman Old Style" panose="02050604050505020204" pitchFamily="18" charset="0"/>
            </a:endParaRP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81" y="214651"/>
            <a:ext cx="1072394" cy="1022515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2190" y="10850"/>
            <a:ext cx="959810" cy="1626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121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ím 1"/>
          <p:cNvSpPr txBox="1">
            <a:spLocks/>
          </p:cNvSpPr>
          <p:nvPr/>
        </p:nvSpPr>
        <p:spPr>
          <a:xfrm>
            <a:off x="1415967" y="536216"/>
            <a:ext cx="9635827" cy="57606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hu-HU" sz="2400" b="1" dirty="0" smtClean="0">
                <a:latin typeface="Bookman Old Style" panose="02050604050505020204" pitchFamily="18" charset="0"/>
              </a:rPr>
              <a:t> </a:t>
            </a:r>
            <a:r>
              <a:rPr lang="hu-HU" sz="2400" b="1" dirty="0">
                <a:latin typeface="Bookman Old Style" panose="02050604050505020204" pitchFamily="18" charset="0"/>
              </a:rPr>
              <a:t>Az UEFA szerepe a </a:t>
            </a:r>
            <a:r>
              <a:rPr lang="hu-HU" sz="2400" b="1" dirty="0" err="1" smtClean="0">
                <a:latin typeface="Bookman Old Style" panose="02050604050505020204" pitchFamily="18" charset="0"/>
              </a:rPr>
              <a:t>grassroots</a:t>
            </a:r>
            <a:r>
              <a:rPr lang="hu-HU" sz="2400" b="1" dirty="0" smtClean="0">
                <a:latin typeface="Bookman Old Style" panose="02050604050505020204" pitchFamily="18" charset="0"/>
              </a:rPr>
              <a:t> labdarúgásban</a:t>
            </a:r>
            <a:endParaRPr lang="hu-HU" sz="2400" b="1" dirty="0">
              <a:latin typeface="Bookman Old Style" panose="02050604050505020204" pitchFamily="18" charset="0"/>
            </a:endParaRPr>
          </a:p>
          <a:p>
            <a:pPr>
              <a:defRPr/>
            </a:pPr>
            <a:endParaRPr lang="hu-HU" sz="2400" b="1" dirty="0">
              <a:latin typeface="Bookman Old Style" panose="02050604050505020204" pitchFamily="18" charset="0"/>
            </a:endParaRPr>
          </a:p>
          <a:p>
            <a:pPr>
              <a:defRPr/>
            </a:pPr>
            <a:endParaRPr lang="hu-HU" sz="5400" b="1" dirty="0">
              <a:latin typeface="Bookman Old Style" panose="02050604050505020204" pitchFamily="18" charset="0"/>
            </a:endParaRP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81" y="214651"/>
            <a:ext cx="1072394" cy="1022515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2190" y="10850"/>
            <a:ext cx="959810" cy="1626797"/>
          </a:xfrm>
          <a:prstGeom prst="rect">
            <a:avLst/>
          </a:prstGeom>
        </p:spPr>
      </p:pic>
      <p:sp>
        <p:nvSpPr>
          <p:cNvPr id="3" name="Téglalap 2"/>
          <p:cNvSpPr/>
          <p:nvPr/>
        </p:nvSpPr>
        <p:spPr>
          <a:xfrm>
            <a:off x="958626" y="2066272"/>
            <a:ext cx="10550508" cy="4370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defRPr/>
            </a:pPr>
            <a:r>
              <a:rPr lang="hu-HU" sz="2000" dirty="0">
                <a:latin typeface="Bookman Old Style" panose="02050604050505020204" pitchFamily="18" charset="0"/>
              </a:rPr>
              <a:t>Támogatja a nemzeti labdarúgó szövetségek </a:t>
            </a:r>
            <a:r>
              <a:rPr lang="hu-HU" sz="2000" dirty="0" err="1">
                <a:latin typeface="Bookman Old Style" panose="02050604050505020204" pitchFamily="18" charset="0"/>
              </a:rPr>
              <a:t>grassroots</a:t>
            </a:r>
            <a:r>
              <a:rPr lang="hu-HU" sz="2000" dirty="0">
                <a:latin typeface="Bookman Old Style" panose="02050604050505020204" pitchFamily="18" charset="0"/>
              </a:rPr>
              <a:t> programjait.</a:t>
            </a:r>
          </a:p>
          <a:p>
            <a:pPr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defRPr/>
            </a:pPr>
            <a:endParaRPr lang="hu-HU" sz="2000" dirty="0">
              <a:latin typeface="Bookman Old Style" panose="02050604050505020204" pitchFamily="18" charset="0"/>
            </a:endParaRPr>
          </a:p>
          <a:p>
            <a:pPr marL="342900" indent="-342900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SzPct val="95000"/>
              <a:buFont typeface="Arial" panose="020B0604020202020204" pitchFamily="34" charset="0"/>
              <a:buChar char="•"/>
              <a:defRPr/>
            </a:pPr>
            <a:r>
              <a:rPr lang="hu-HU" sz="2000" dirty="0">
                <a:latin typeface="Bookman Old Style" panose="02050604050505020204" pitchFamily="18" charset="0"/>
              </a:rPr>
              <a:t>I</a:t>
            </a:r>
            <a:r>
              <a:rPr lang="hu-HU" sz="2000" dirty="0" smtClean="0">
                <a:latin typeface="Bookman Old Style" panose="02050604050505020204" pitchFamily="18" charset="0"/>
              </a:rPr>
              <a:t>rányelveket ad</a:t>
            </a:r>
            <a:endParaRPr lang="hu-HU" sz="2000" dirty="0">
              <a:latin typeface="Bookman Old Style" panose="02050604050505020204" pitchFamily="18" charset="0"/>
            </a:endParaRPr>
          </a:p>
          <a:p>
            <a:pPr marL="342900" indent="-342900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SzPct val="95000"/>
              <a:buFont typeface="Arial" panose="020B0604020202020204" pitchFamily="34" charset="0"/>
              <a:buChar char="•"/>
              <a:defRPr/>
            </a:pPr>
            <a:r>
              <a:rPr lang="hu-HU" sz="2000" dirty="0">
                <a:latin typeface="Bookman Old Style" panose="02050604050505020204" pitchFamily="18" charset="0"/>
              </a:rPr>
              <a:t>E</a:t>
            </a:r>
            <a:r>
              <a:rPr lang="hu-HU" sz="2000" dirty="0" smtClean="0">
                <a:latin typeface="Bookman Old Style" panose="02050604050505020204" pitchFamily="18" charset="0"/>
              </a:rPr>
              <a:t>lméleti és </a:t>
            </a:r>
            <a:r>
              <a:rPr lang="hu-HU" sz="2000" dirty="0">
                <a:latin typeface="Bookman Old Style" panose="02050604050505020204" pitchFamily="18" charset="0"/>
              </a:rPr>
              <a:t>gyakorlati </a:t>
            </a:r>
            <a:r>
              <a:rPr lang="hu-HU" sz="2000" dirty="0" smtClean="0">
                <a:latin typeface="Bookman Old Style" panose="02050604050505020204" pitchFamily="18" charset="0"/>
              </a:rPr>
              <a:t>oktatásokat szervez:</a:t>
            </a:r>
            <a:endParaRPr lang="hu-HU" sz="2000" dirty="0">
              <a:latin typeface="Bookman Old Style" panose="02050604050505020204" pitchFamily="18" charset="0"/>
            </a:endParaRPr>
          </a:p>
          <a:p>
            <a:pPr lvl="2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70000"/>
              <a:defRPr/>
            </a:pPr>
            <a:r>
              <a:rPr lang="hu-HU" sz="2000" dirty="0">
                <a:latin typeface="Bookman Old Style" panose="02050604050505020204" pitchFamily="18" charset="0"/>
              </a:rPr>
              <a:t>- </a:t>
            </a:r>
            <a:r>
              <a:rPr lang="hu-HU" sz="2000" dirty="0" err="1">
                <a:latin typeface="Bookman Old Style" panose="02050604050505020204" pitchFamily="18" charset="0"/>
              </a:rPr>
              <a:t>grassroots</a:t>
            </a:r>
            <a:r>
              <a:rPr lang="hu-HU" sz="2000" dirty="0">
                <a:latin typeface="Bookman Old Style" panose="02050604050505020204" pitchFamily="18" charset="0"/>
              </a:rPr>
              <a:t> </a:t>
            </a:r>
            <a:r>
              <a:rPr lang="hu-HU" sz="2000" dirty="0" smtClean="0">
                <a:latin typeface="Bookman Old Style" panose="02050604050505020204" pitchFamily="18" charset="0"/>
              </a:rPr>
              <a:t>konferenciák </a:t>
            </a:r>
            <a:r>
              <a:rPr lang="hu-HU" sz="2000" dirty="0">
                <a:latin typeface="Bookman Old Style" panose="02050604050505020204" pitchFamily="18" charset="0"/>
              </a:rPr>
              <a:t>minden tagállam </a:t>
            </a:r>
            <a:r>
              <a:rPr lang="hu-HU" sz="2000" dirty="0" smtClean="0">
                <a:latin typeface="Bookman Old Style" panose="02050604050505020204" pitchFamily="18" charset="0"/>
              </a:rPr>
              <a:t>részére;</a:t>
            </a:r>
            <a:endParaRPr lang="hu-HU" sz="2000" dirty="0">
              <a:latin typeface="Bookman Old Style" panose="02050604050505020204" pitchFamily="18" charset="0"/>
            </a:endParaRPr>
          </a:p>
          <a:p>
            <a:pPr lvl="2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70000"/>
              <a:defRPr/>
            </a:pPr>
            <a:r>
              <a:rPr lang="hu-HU" sz="2000" dirty="0">
                <a:latin typeface="Bookman Old Style" panose="02050604050505020204" pitchFamily="18" charset="0"/>
              </a:rPr>
              <a:t>- </a:t>
            </a:r>
            <a:r>
              <a:rPr lang="hu-HU" sz="2000" dirty="0" err="1">
                <a:latin typeface="Bookman Old Style" panose="02050604050505020204" pitchFamily="18" charset="0"/>
              </a:rPr>
              <a:t>grassroots</a:t>
            </a:r>
            <a:r>
              <a:rPr lang="hu-HU" sz="2000" dirty="0">
                <a:latin typeface="Bookman Old Style" panose="02050604050505020204" pitchFamily="18" charset="0"/>
              </a:rPr>
              <a:t> műhelyek (</a:t>
            </a:r>
            <a:r>
              <a:rPr lang="hu-HU" sz="2000" dirty="0" err="1" smtClean="0">
                <a:latin typeface="Bookman Old Style" panose="02050604050505020204" pitchFamily="18" charset="0"/>
              </a:rPr>
              <a:t>workshopok</a:t>
            </a:r>
            <a:r>
              <a:rPr lang="hu-HU" sz="2000" dirty="0" smtClean="0">
                <a:latin typeface="Bookman Old Style" panose="02050604050505020204" pitchFamily="18" charset="0"/>
              </a:rPr>
              <a:t>) </a:t>
            </a:r>
            <a:r>
              <a:rPr lang="hu-HU" sz="2000" dirty="0">
                <a:latin typeface="Bookman Old Style" panose="02050604050505020204" pitchFamily="18" charset="0"/>
              </a:rPr>
              <a:t>a hasonló adottságú országok </a:t>
            </a:r>
            <a:r>
              <a:rPr lang="hu-HU" sz="2000" dirty="0" smtClean="0">
                <a:latin typeface="Bookman Old Style" panose="02050604050505020204" pitchFamily="18" charset="0"/>
              </a:rPr>
              <a:t>részére;</a:t>
            </a:r>
            <a:endParaRPr lang="hu-HU" sz="2000" dirty="0">
              <a:latin typeface="Bookman Old Style" panose="02050604050505020204" pitchFamily="18" charset="0"/>
            </a:endParaRPr>
          </a:p>
          <a:p>
            <a:pPr lvl="2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70000"/>
              <a:defRPr/>
            </a:pPr>
            <a:r>
              <a:rPr lang="hu-HU" sz="2000" dirty="0">
                <a:latin typeface="Bookman Old Style" panose="02050604050505020204" pitchFamily="18" charset="0"/>
              </a:rPr>
              <a:t>- </a:t>
            </a:r>
            <a:r>
              <a:rPr lang="hu-HU" sz="2000" dirty="0" err="1">
                <a:latin typeface="Bookman Old Style" panose="02050604050505020204" pitchFamily="18" charset="0"/>
              </a:rPr>
              <a:t>Study</a:t>
            </a:r>
            <a:r>
              <a:rPr lang="hu-HU" sz="2000" dirty="0">
                <a:latin typeface="Bookman Old Style" panose="02050604050505020204" pitchFamily="18" charset="0"/>
              </a:rPr>
              <a:t> Group </a:t>
            </a:r>
            <a:r>
              <a:rPr lang="hu-HU" sz="2000" dirty="0" err="1">
                <a:latin typeface="Bookman Old Style" panose="02050604050505020204" pitchFamily="18" charset="0"/>
              </a:rPr>
              <a:t>Scheme</a:t>
            </a:r>
            <a:r>
              <a:rPr lang="hu-HU" sz="2000" dirty="0">
                <a:latin typeface="Bookman Old Style" panose="02050604050505020204" pitchFamily="18" charset="0"/>
              </a:rPr>
              <a:t> </a:t>
            </a:r>
            <a:r>
              <a:rPr lang="hu-HU" sz="2000" dirty="0" smtClean="0">
                <a:latin typeface="Bookman Old Style" panose="02050604050505020204" pitchFamily="18" charset="0"/>
              </a:rPr>
              <a:t>Program (3 </a:t>
            </a:r>
            <a:r>
              <a:rPr lang="hu-HU" sz="2000" dirty="0">
                <a:latin typeface="Bookman Old Style" panose="02050604050505020204" pitchFamily="18" charset="0"/>
              </a:rPr>
              <a:t>látogató ország tanulmányozza </a:t>
            </a:r>
            <a:r>
              <a:rPr lang="hu-HU" sz="2000" dirty="0" smtClean="0">
                <a:latin typeface="Bookman Old Style" panose="02050604050505020204" pitchFamily="18" charset="0"/>
              </a:rPr>
              <a:t>egy   vendéglátó </a:t>
            </a:r>
            <a:r>
              <a:rPr lang="hu-HU" sz="2000" dirty="0">
                <a:latin typeface="Bookman Old Style" panose="02050604050505020204" pitchFamily="18" charset="0"/>
              </a:rPr>
              <a:t>ország </a:t>
            </a:r>
            <a:r>
              <a:rPr lang="hu-HU" sz="2000" dirty="0" err="1">
                <a:latin typeface="Bookman Old Style" panose="02050604050505020204" pitchFamily="18" charset="0"/>
              </a:rPr>
              <a:t>grassroots</a:t>
            </a:r>
            <a:r>
              <a:rPr lang="hu-HU" sz="2000" dirty="0">
                <a:latin typeface="Bookman Old Style" panose="02050604050505020204" pitchFamily="18" charset="0"/>
              </a:rPr>
              <a:t> </a:t>
            </a:r>
            <a:r>
              <a:rPr lang="hu-HU" sz="2000" dirty="0" smtClean="0">
                <a:latin typeface="Bookman Old Style" panose="02050604050505020204" pitchFamily="18" charset="0"/>
              </a:rPr>
              <a:t>programját).</a:t>
            </a:r>
            <a:endParaRPr lang="hu-HU" sz="2000" dirty="0">
              <a:latin typeface="Bookman Old Style" panose="02050604050505020204" pitchFamily="18" charset="0"/>
            </a:endParaRPr>
          </a:p>
          <a:p>
            <a:pPr marL="342900" indent="-342900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SzPct val="95000"/>
              <a:buFont typeface="Arial" panose="020B0604020202020204" pitchFamily="34" charset="0"/>
              <a:buChar char="•"/>
              <a:defRPr/>
            </a:pPr>
            <a:r>
              <a:rPr lang="hu-HU" sz="2000" dirty="0" smtClean="0">
                <a:latin typeface="Bookman Old Style" panose="02050604050505020204" pitchFamily="18" charset="0"/>
              </a:rPr>
              <a:t>Finanszíroz:</a:t>
            </a:r>
            <a:endParaRPr lang="hu-HU" sz="2000" dirty="0">
              <a:latin typeface="Bookman Old Style" panose="02050604050505020204" pitchFamily="18" charset="0"/>
            </a:endParaRPr>
          </a:p>
          <a:p>
            <a:pPr lvl="2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70000"/>
              <a:defRPr/>
            </a:pPr>
            <a:r>
              <a:rPr lang="hu-HU" sz="2000" dirty="0" smtClean="0">
                <a:latin typeface="Bookman Old Style" panose="02050604050505020204" pitchFamily="18" charset="0"/>
              </a:rPr>
              <a:t>- </a:t>
            </a:r>
            <a:r>
              <a:rPr lang="hu-HU" sz="2000" dirty="0" err="1" smtClean="0">
                <a:latin typeface="Bookman Old Style" panose="02050604050505020204" pitchFamily="18" charset="0"/>
              </a:rPr>
              <a:t>grassroots</a:t>
            </a:r>
            <a:r>
              <a:rPr lang="hu-HU" sz="2000" dirty="0" smtClean="0">
                <a:latin typeface="Bookman Old Style" panose="02050604050505020204" pitchFamily="18" charset="0"/>
              </a:rPr>
              <a:t> </a:t>
            </a:r>
            <a:r>
              <a:rPr lang="hu-HU" sz="2000" dirty="0">
                <a:latin typeface="Bookman Old Style" panose="02050604050505020204" pitchFamily="18" charset="0"/>
              </a:rPr>
              <a:t>alapokirathoz való </a:t>
            </a:r>
            <a:r>
              <a:rPr lang="hu-HU" sz="2000" dirty="0" smtClean="0">
                <a:latin typeface="Bookman Old Style" panose="02050604050505020204" pitchFamily="18" charset="0"/>
              </a:rPr>
              <a:t>csatlakozáskor;</a:t>
            </a:r>
          </a:p>
          <a:p>
            <a:pPr lvl="2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70000"/>
              <a:defRPr/>
            </a:pPr>
            <a:r>
              <a:rPr lang="hu-HU" sz="2000" dirty="0" smtClean="0">
                <a:latin typeface="Bookman Old Style" panose="02050604050505020204" pitchFamily="18" charset="0"/>
              </a:rPr>
              <a:t>- </a:t>
            </a:r>
            <a:r>
              <a:rPr lang="hu-HU" sz="2000" dirty="0" err="1">
                <a:latin typeface="Bookman Old Style" panose="02050604050505020204" pitchFamily="18" charset="0"/>
              </a:rPr>
              <a:t>grassroots</a:t>
            </a:r>
            <a:r>
              <a:rPr lang="hu-HU" sz="2000" dirty="0">
                <a:latin typeface="Bookman Old Style" panose="02050604050505020204" pitchFamily="18" charset="0"/>
              </a:rPr>
              <a:t> eseményekre promóciós anyagok </a:t>
            </a:r>
            <a:r>
              <a:rPr lang="hu-HU" sz="2000" dirty="0" smtClean="0">
                <a:latin typeface="Bookman Old Style" panose="02050604050505020204" pitchFamily="18" charset="0"/>
              </a:rPr>
              <a:t>biztosítása.</a:t>
            </a:r>
            <a:endParaRPr lang="hu-HU" sz="2000" dirty="0">
              <a:latin typeface="Bookman Old Style" panose="02050604050505020204" pitchFamily="18" charset="0"/>
            </a:endParaRPr>
          </a:p>
          <a:p>
            <a:pPr marL="342900" indent="-342900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SzPct val="95000"/>
              <a:buFont typeface="Arial" panose="020B0604020202020204" pitchFamily="34" charset="0"/>
              <a:buChar char="•"/>
              <a:defRPr/>
            </a:pPr>
            <a:r>
              <a:rPr lang="hu-HU" sz="2000" dirty="0">
                <a:latin typeface="Bookman Old Style" panose="02050604050505020204" pitchFamily="18" charset="0"/>
              </a:rPr>
              <a:t>M</a:t>
            </a:r>
            <a:r>
              <a:rPr lang="hu-HU" sz="2000" dirty="0" smtClean="0">
                <a:latin typeface="Bookman Old Style" panose="02050604050505020204" pitchFamily="18" charset="0"/>
              </a:rPr>
              <a:t>otivál</a:t>
            </a:r>
            <a:endParaRPr lang="hu-HU" sz="2000" dirty="0">
              <a:latin typeface="Bookman Old Style" panose="02050604050505020204" pitchFamily="18" charset="0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SzPct val="95000"/>
              <a:buFont typeface="Arial" panose="020B0604020202020204" pitchFamily="34" charset="0"/>
              <a:buChar char="•"/>
              <a:defRPr/>
            </a:pPr>
            <a:r>
              <a:rPr lang="hu-HU" sz="2000" dirty="0">
                <a:latin typeface="Bookman Old Style" panose="02050604050505020204" pitchFamily="18" charset="0"/>
              </a:rPr>
              <a:t>E</a:t>
            </a:r>
            <a:r>
              <a:rPr lang="hu-HU" sz="2000" dirty="0" smtClean="0">
                <a:latin typeface="Bookman Old Style" panose="02050604050505020204" pitchFamily="18" charset="0"/>
              </a:rPr>
              <a:t>llenőriz, értékel</a:t>
            </a:r>
            <a:endParaRPr lang="hu-HU" sz="2000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3858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ím 1"/>
          <p:cNvSpPr txBox="1">
            <a:spLocks/>
          </p:cNvSpPr>
          <p:nvPr/>
        </p:nvSpPr>
        <p:spPr>
          <a:xfrm>
            <a:off x="1415967" y="536216"/>
            <a:ext cx="9635827" cy="57606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hu-HU" sz="2400" b="1" dirty="0" smtClean="0">
                <a:latin typeface="Bookman Old Style" panose="02050604050505020204" pitchFamily="18" charset="0"/>
              </a:rPr>
              <a:t> </a:t>
            </a:r>
            <a:r>
              <a:rPr lang="hu-HU" sz="2400" b="1" dirty="0">
                <a:latin typeface="Bookman Old Style" panose="02050604050505020204" pitchFamily="18" charset="0"/>
              </a:rPr>
              <a:t>Tanulmányutak Európában </a:t>
            </a:r>
            <a:r>
              <a:rPr lang="hu-HU" sz="2400" b="1" dirty="0" smtClean="0">
                <a:latin typeface="Bookman Old Style" panose="02050604050505020204" pitchFamily="18" charset="0"/>
              </a:rPr>
              <a:t>- </a:t>
            </a:r>
            <a:r>
              <a:rPr lang="hu-HU" sz="2400" b="1" dirty="0">
                <a:latin typeface="Bookman Old Style" panose="02050604050505020204" pitchFamily="18" charset="0"/>
              </a:rPr>
              <a:t>UEFA </a:t>
            </a:r>
            <a:r>
              <a:rPr lang="hu-HU" sz="2400" b="1" dirty="0" err="1">
                <a:latin typeface="Bookman Old Style" panose="02050604050505020204" pitchFamily="18" charset="0"/>
              </a:rPr>
              <a:t>Study</a:t>
            </a:r>
            <a:r>
              <a:rPr lang="hu-HU" sz="2400" b="1" dirty="0">
                <a:latin typeface="Bookman Old Style" panose="02050604050505020204" pitchFamily="18" charset="0"/>
              </a:rPr>
              <a:t> Group </a:t>
            </a:r>
            <a:r>
              <a:rPr lang="hu-HU" sz="2400" b="1" dirty="0" err="1">
                <a:latin typeface="Bookman Old Style" panose="02050604050505020204" pitchFamily="18" charset="0"/>
              </a:rPr>
              <a:t>Scheme</a:t>
            </a:r>
            <a:endParaRPr lang="hu-HU" sz="2400" b="1" dirty="0">
              <a:latin typeface="Bookman Old Style" panose="02050604050505020204" pitchFamily="18" charset="0"/>
            </a:endParaRPr>
          </a:p>
          <a:p>
            <a:pPr>
              <a:defRPr/>
            </a:pPr>
            <a:endParaRPr lang="hu-HU" sz="2400" b="1" dirty="0">
              <a:latin typeface="Bookman Old Style" panose="02050604050505020204" pitchFamily="18" charset="0"/>
            </a:endParaRPr>
          </a:p>
          <a:p>
            <a:pPr>
              <a:defRPr/>
            </a:pPr>
            <a:endParaRPr lang="hu-HU" sz="5400" b="1" dirty="0">
              <a:latin typeface="Bookman Old Style" panose="02050604050505020204" pitchFamily="18" charset="0"/>
            </a:endParaRP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81" y="214651"/>
            <a:ext cx="1072394" cy="1022515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2190" y="10850"/>
            <a:ext cx="959810" cy="1626797"/>
          </a:xfrm>
          <a:prstGeom prst="rect">
            <a:avLst/>
          </a:prstGeom>
        </p:spPr>
      </p:pic>
      <p:sp>
        <p:nvSpPr>
          <p:cNvPr id="2" name="Téglalap 1"/>
          <p:cNvSpPr/>
          <p:nvPr/>
        </p:nvSpPr>
        <p:spPr>
          <a:xfrm>
            <a:off x="1235575" y="2600697"/>
            <a:ext cx="7708983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2000" b="1" dirty="0">
                <a:latin typeface="Bookman Old Style" panose="02050604050505020204" pitchFamily="18" charset="0"/>
              </a:rPr>
              <a:t>A </a:t>
            </a:r>
            <a:r>
              <a:rPr lang="hu-HU" sz="2000" b="1" dirty="0" smtClean="0">
                <a:latin typeface="Bookman Old Style" panose="02050604050505020204" pitchFamily="18" charset="0"/>
              </a:rPr>
              <a:t>célok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2000" b="1" dirty="0">
              <a:latin typeface="Bookman Old Style" panose="02050604050505020204" pitchFamily="18" charset="0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hu-HU" sz="2000" dirty="0">
                <a:latin typeface="Bookman Old Style" panose="02050604050505020204" pitchFamily="18" charset="0"/>
              </a:rPr>
              <a:t>M</a:t>
            </a:r>
            <a:r>
              <a:rPr lang="hu-HU" sz="2000" dirty="0" smtClean="0">
                <a:latin typeface="Bookman Old Style" panose="02050604050505020204" pitchFamily="18" charset="0"/>
              </a:rPr>
              <a:t>egkönnyíteni</a:t>
            </a:r>
            <a:r>
              <a:rPr lang="hu-HU" sz="2000" dirty="0">
                <a:latin typeface="Bookman Old Style" panose="02050604050505020204" pitchFamily="18" charset="0"/>
              </a:rPr>
              <a:t>, tökéletesíteni a szakmai tapasztalatcserét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hu-HU" sz="2000" dirty="0">
                <a:latin typeface="Bookman Old Style" panose="02050604050505020204" pitchFamily="18" charset="0"/>
              </a:rPr>
              <a:t>A</a:t>
            </a:r>
            <a:r>
              <a:rPr lang="hu-HU" sz="2000" dirty="0" smtClean="0">
                <a:latin typeface="Bookman Old Style" panose="02050604050505020204" pitchFamily="18" charset="0"/>
              </a:rPr>
              <a:t>z </a:t>
            </a:r>
            <a:r>
              <a:rPr lang="hu-HU" sz="2000" dirty="0">
                <a:latin typeface="Bookman Old Style" panose="02050604050505020204" pitchFamily="18" charset="0"/>
              </a:rPr>
              <a:t>edzők képzése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hu-HU" sz="2000" dirty="0">
                <a:latin typeface="Bookman Old Style" panose="02050604050505020204" pitchFamily="18" charset="0"/>
              </a:rPr>
              <a:t>U</a:t>
            </a:r>
            <a:r>
              <a:rPr lang="hu-HU" sz="2000" dirty="0" smtClean="0">
                <a:latin typeface="Bookman Old Style" panose="02050604050505020204" pitchFamily="18" charset="0"/>
              </a:rPr>
              <a:t>tánpótlás </a:t>
            </a:r>
            <a:r>
              <a:rPr lang="hu-HU" sz="2000" dirty="0">
                <a:latin typeface="Bookman Old Style" panose="02050604050505020204" pitchFamily="18" charset="0"/>
              </a:rPr>
              <a:t>edzők képzése</a:t>
            </a:r>
            <a:endParaRPr lang="en-IE" sz="2000" dirty="0">
              <a:latin typeface="Bookman Old Style" panose="02050604050505020204" pitchFamily="18" charset="0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hu-HU" sz="2000" dirty="0">
                <a:latin typeface="Bookman Old Style" panose="02050604050505020204" pitchFamily="18" charset="0"/>
              </a:rPr>
              <a:t>G</a:t>
            </a:r>
            <a:r>
              <a:rPr lang="en-IE" sz="2000" dirty="0" err="1" smtClean="0">
                <a:latin typeface="Bookman Old Style" panose="02050604050505020204" pitchFamily="18" charset="0"/>
              </a:rPr>
              <a:t>rassroots</a:t>
            </a:r>
            <a:r>
              <a:rPr lang="en-IE" sz="2000" dirty="0" smtClean="0">
                <a:latin typeface="Bookman Old Style" panose="02050604050505020204" pitchFamily="18" charset="0"/>
              </a:rPr>
              <a:t> </a:t>
            </a:r>
            <a:r>
              <a:rPr lang="hu-HU" sz="2000" dirty="0">
                <a:latin typeface="Bookman Old Style" panose="02050604050505020204" pitchFamily="18" charset="0"/>
              </a:rPr>
              <a:t>vezetők képzése</a:t>
            </a:r>
            <a:endParaRPr lang="en-IE" sz="2000" dirty="0">
              <a:latin typeface="Bookman Old Style" panose="02050604050505020204" pitchFamily="18" charset="0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hu-HU" sz="2000" dirty="0">
                <a:latin typeface="Bookman Old Style" panose="02050604050505020204" pitchFamily="18" charset="0"/>
              </a:rPr>
              <a:t>E</a:t>
            </a:r>
            <a:r>
              <a:rPr lang="hu-HU" sz="2000" dirty="0" smtClean="0">
                <a:latin typeface="Bookman Old Style" panose="02050604050505020204" pitchFamily="18" charset="0"/>
              </a:rPr>
              <a:t>dzőképzők </a:t>
            </a:r>
            <a:r>
              <a:rPr lang="hu-HU" sz="2000" dirty="0">
                <a:latin typeface="Bookman Old Style" panose="02050604050505020204" pitchFamily="18" charset="0"/>
              </a:rPr>
              <a:t>képzése</a:t>
            </a:r>
            <a:endParaRPr lang="en-IE" sz="2000" dirty="0">
              <a:latin typeface="Bookman Old Style" panose="02050604050505020204" pitchFamily="18" charset="0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hu-HU" sz="2000" dirty="0">
                <a:latin typeface="Bookman Old Style" panose="02050604050505020204" pitchFamily="18" charset="0"/>
              </a:rPr>
              <a:t>N</a:t>
            </a:r>
            <a:r>
              <a:rPr lang="hu-HU" sz="2000" dirty="0" smtClean="0">
                <a:latin typeface="Bookman Old Style" panose="02050604050505020204" pitchFamily="18" charset="0"/>
              </a:rPr>
              <a:t>ői </a:t>
            </a:r>
            <a:r>
              <a:rPr lang="hu-HU" sz="2000" dirty="0">
                <a:latin typeface="Bookman Old Style" panose="02050604050505020204" pitchFamily="18" charset="0"/>
              </a:rPr>
              <a:t>labdarúgás edzőinek képzése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hu-HU" sz="2000" dirty="0">
                <a:latin typeface="Bookman Old Style" panose="02050604050505020204" pitchFamily="18" charset="0"/>
              </a:rPr>
              <a:t>Ö</a:t>
            </a:r>
            <a:r>
              <a:rPr lang="hu-HU" sz="2000" dirty="0" smtClean="0">
                <a:latin typeface="Bookman Old Style" panose="02050604050505020204" pitchFamily="18" charset="0"/>
              </a:rPr>
              <a:t>sztönözni </a:t>
            </a:r>
            <a:r>
              <a:rPr lang="hu-HU" sz="2000" dirty="0">
                <a:latin typeface="Bookman Old Style" panose="02050604050505020204" pitchFamily="18" charset="0"/>
              </a:rPr>
              <a:t>a fejlesztési munkát</a:t>
            </a:r>
            <a:endParaRPr lang="en-IE" sz="2000" dirty="0">
              <a:latin typeface="Bookman Old Style" panose="02050604050505020204" pitchFamily="18" charset="0"/>
            </a:endParaRPr>
          </a:p>
        </p:txBody>
      </p:sp>
      <p:pic>
        <p:nvPicPr>
          <p:cNvPr id="8" name="Kép 8" descr="logo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6008" y="2578987"/>
            <a:ext cx="2382616" cy="259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4866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ím 1"/>
          <p:cNvSpPr txBox="1">
            <a:spLocks/>
          </p:cNvSpPr>
          <p:nvPr/>
        </p:nvSpPr>
        <p:spPr>
          <a:xfrm>
            <a:off x="1415967" y="536216"/>
            <a:ext cx="9635827" cy="57606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hu-HU" sz="2400" b="1" dirty="0" smtClean="0">
                <a:latin typeface="Bookman Old Style" panose="02050604050505020204" pitchFamily="18" charset="0"/>
              </a:rPr>
              <a:t> </a:t>
            </a:r>
            <a:r>
              <a:rPr lang="hu-HU" sz="2400" b="1" dirty="0">
                <a:latin typeface="Bookman Old Style" panose="02050604050505020204" pitchFamily="18" charset="0"/>
              </a:rPr>
              <a:t>Tanulmányutak Európában </a:t>
            </a:r>
            <a:r>
              <a:rPr lang="hu-HU" sz="2400" b="1" dirty="0" smtClean="0">
                <a:latin typeface="Bookman Old Style" panose="02050604050505020204" pitchFamily="18" charset="0"/>
              </a:rPr>
              <a:t>- </a:t>
            </a:r>
            <a:r>
              <a:rPr lang="hu-HU" sz="2400" b="1" dirty="0">
                <a:latin typeface="Bookman Old Style" panose="02050604050505020204" pitchFamily="18" charset="0"/>
              </a:rPr>
              <a:t>UEFA </a:t>
            </a:r>
            <a:r>
              <a:rPr lang="hu-HU" sz="2400" b="1" dirty="0" err="1">
                <a:latin typeface="Bookman Old Style" panose="02050604050505020204" pitchFamily="18" charset="0"/>
              </a:rPr>
              <a:t>Study</a:t>
            </a:r>
            <a:r>
              <a:rPr lang="hu-HU" sz="2400" b="1" dirty="0">
                <a:latin typeface="Bookman Old Style" panose="02050604050505020204" pitchFamily="18" charset="0"/>
              </a:rPr>
              <a:t> Group </a:t>
            </a:r>
            <a:r>
              <a:rPr lang="hu-HU" sz="2400" b="1" dirty="0" err="1">
                <a:latin typeface="Bookman Old Style" panose="02050604050505020204" pitchFamily="18" charset="0"/>
              </a:rPr>
              <a:t>Scheme</a:t>
            </a:r>
            <a:endParaRPr lang="hu-HU" sz="2400" b="1" dirty="0">
              <a:latin typeface="Bookman Old Style" panose="02050604050505020204" pitchFamily="18" charset="0"/>
            </a:endParaRPr>
          </a:p>
          <a:p>
            <a:pPr>
              <a:defRPr/>
            </a:pPr>
            <a:endParaRPr lang="hu-HU" sz="2400" b="1" dirty="0">
              <a:latin typeface="Bookman Old Style" panose="02050604050505020204" pitchFamily="18" charset="0"/>
            </a:endParaRPr>
          </a:p>
          <a:p>
            <a:pPr>
              <a:defRPr/>
            </a:pPr>
            <a:endParaRPr lang="hu-HU" sz="5400" b="1" dirty="0">
              <a:latin typeface="Bookman Old Style" panose="02050604050505020204" pitchFamily="18" charset="0"/>
            </a:endParaRP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81" y="214651"/>
            <a:ext cx="1072394" cy="1022515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2190" y="10850"/>
            <a:ext cx="959810" cy="1626797"/>
          </a:xfrm>
          <a:prstGeom prst="rect">
            <a:avLst/>
          </a:prstGeom>
        </p:spPr>
      </p:pic>
      <p:sp>
        <p:nvSpPr>
          <p:cNvPr id="2" name="Téglalap 1"/>
          <p:cNvSpPr/>
          <p:nvPr/>
        </p:nvSpPr>
        <p:spPr>
          <a:xfrm>
            <a:off x="1235575" y="2204217"/>
            <a:ext cx="7708983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000" b="1" dirty="0">
                <a:latin typeface="Bookman Old Style" panose="02050604050505020204" pitchFamily="18" charset="0"/>
              </a:rPr>
              <a:t>Edzőképzés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dirty="0">
                <a:latin typeface="Bookman Old Style" panose="02050604050505020204" pitchFamily="18" charset="0"/>
              </a:rPr>
              <a:t>UEFA B Licence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dirty="0">
                <a:latin typeface="Bookman Old Style" panose="02050604050505020204" pitchFamily="18" charset="0"/>
              </a:rPr>
              <a:t>UEFA </a:t>
            </a:r>
            <a:r>
              <a:rPr lang="hu-HU" sz="2000" dirty="0" err="1">
                <a:latin typeface="Bookman Old Style" panose="02050604050505020204" pitchFamily="18" charset="0"/>
              </a:rPr>
              <a:t>Elite</a:t>
            </a:r>
            <a:r>
              <a:rPr lang="hu-HU" sz="2000" dirty="0">
                <a:latin typeface="Bookman Old Style" panose="02050604050505020204" pitchFamily="18" charset="0"/>
              </a:rPr>
              <a:t> </a:t>
            </a:r>
            <a:r>
              <a:rPr lang="hu-HU" sz="2000" dirty="0" err="1">
                <a:latin typeface="Bookman Old Style" panose="02050604050505020204" pitchFamily="18" charset="0"/>
              </a:rPr>
              <a:t>Youth</a:t>
            </a:r>
            <a:r>
              <a:rPr lang="hu-HU" sz="2000" dirty="0">
                <a:latin typeface="Bookman Old Style" panose="02050604050505020204" pitchFamily="18" charset="0"/>
              </a:rPr>
              <a:t> A Licence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dirty="0">
                <a:latin typeface="Bookman Old Style" panose="02050604050505020204" pitchFamily="18" charset="0"/>
              </a:rPr>
              <a:t>Erőnléti edzőképzés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hu-HU" sz="2000" b="1" dirty="0">
              <a:latin typeface="Bookman Old Style" panose="02050604050505020204" pitchFamily="18" charset="0"/>
            </a:endParaRPr>
          </a:p>
          <a:p>
            <a:r>
              <a:rPr lang="hu-HU" sz="2000" b="1" dirty="0">
                <a:latin typeface="Bookman Old Style" panose="02050604050505020204" pitchFamily="18" charset="0"/>
              </a:rPr>
              <a:t>Női labdarúgás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dirty="0" err="1">
                <a:latin typeface="Bookman Old Style" panose="02050604050505020204" pitchFamily="18" charset="0"/>
              </a:rPr>
              <a:t>Elite</a:t>
            </a:r>
            <a:r>
              <a:rPr lang="hu-HU" sz="2000" dirty="0">
                <a:latin typeface="Bookman Old Style" panose="02050604050505020204" pitchFamily="18" charset="0"/>
              </a:rPr>
              <a:t> </a:t>
            </a:r>
            <a:r>
              <a:rPr lang="hu-HU" sz="2000" dirty="0" err="1">
                <a:latin typeface="Bookman Old Style" panose="02050604050505020204" pitchFamily="18" charset="0"/>
              </a:rPr>
              <a:t>Youth</a:t>
            </a:r>
            <a:r>
              <a:rPr lang="hu-HU" sz="2000" dirty="0">
                <a:latin typeface="Bookman Old Style" panose="02050604050505020204" pitchFamily="18" charset="0"/>
              </a:rPr>
              <a:t> fejlesztés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dirty="0" smtClean="0">
                <a:latin typeface="Bookman Old Style" panose="02050604050505020204" pitchFamily="18" charset="0"/>
              </a:rPr>
              <a:t>Utánpótlás-válogatottak</a:t>
            </a:r>
            <a:endParaRPr lang="hu-HU" sz="2000" dirty="0">
              <a:latin typeface="Bookman Old Style" panose="020506040505050202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hu-HU" sz="2000" dirty="0">
              <a:latin typeface="Bookman Old Style" panose="02050604050505020204" pitchFamily="18" charset="0"/>
            </a:endParaRPr>
          </a:p>
          <a:p>
            <a:r>
              <a:rPr lang="hu-HU" sz="2000" b="1" dirty="0" err="1">
                <a:latin typeface="Bookman Old Style" panose="02050604050505020204" pitchFamily="18" charset="0"/>
              </a:rPr>
              <a:t>Grassroots</a:t>
            </a:r>
            <a:r>
              <a:rPr lang="hu-HU" sz="2000" b="1" dirty="0">
                <a:latin typeface="Bookman Old Style" panose="02050604050505020204" pitchFamily="18" charset="0"/>
              </a:rPr>
              <a:t> labdarúgás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dirty="0">
                <a:latin typeface="Bookman Old Style" panose="02050604050505020204" pitchFamily="18" charset="0"/>
              </a:rPr>
              <a:t>Az új UEFA </a:t>
            </a:r>
            <a:r>
              <a:rPr lang="hu-HU" sz="2000" dirty="0" err="1">
                <a:latin typeface="Bookman Old Style" panose="02050604050505020204" pitchFamily="18" charset="0"/>
              </a:rPr>
              <a:t>Grassroots</a:t>
            </a:r>
            <a:r>
              <a:rPr lang="hu-HU" sz="2000" dirty="0">
                <a:latin typeface="Bookman Old Style" panose="02050604050505020204" pitchFamily="18" charset="0"/>
              </a:rPr>
              <a:t> Charta kritériumai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IE" sz="2000" dirty="0">
              <a:latin typeface="Bookman Old Style" panose="02050604050505020204" pitchFamily="18" charset="0"/>
            </a:endParaRPr>
          </a:p>
        </p:txBody>
      </p:sp>
      <p:pic>
        <p:nvPicPr>
          <p:cNvPr id="8" name="Kép 8" descr="logo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6008" y="2578987"/>
            <a:ext cx="2382616" cy="259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9413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ím 1"/>
          <p:cNvSpPr txBox="1">
            <a:spLocks/>
          </p:cNvSpPr>
          <p:nvPr/>
        </p:nvSpPr>
        <p:spPr>
          <a:xfrm>
            <a:off x="1415967" y="536216"/>
            <a:ext cx="9635827" cy="57606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hu-HU" sz="2400" b="1" dirty="0" smtClean="0">
                <a:latin typeface="Bookman Old Style" panose="02050604050505020204" pitchFamily="18" charset="0"/>
              </a:rPr>
              <a:t> </a:t>
            </a:r>
            <a:r>
              <a:rPr lang="hu-HU" sz="2400" b="1" dirty="0">
                <a:latin typeface="Bookman Old Style" panose="02050604050505020204" pitchFamily="18" charset="0"/>
              </a:rPr>
              <a:t>A </a:t>
            </a:r>
            <a:r>
              <a:rPr lang="hu-HU" sz="2400" b="1" dirty="0" err="1">
                <a:latin typeface="Bookman Old Style" panose="02050604050505020204" pitchFamily="18" charset="0"/>
              </a:rPr>
              <a:t>grassroots</a:t>
            </a:r>
            <a:r>
              <a:rPr lang="hu-HU" sz="2400" b="1" dirty="0">
                <a:latin typeface="Bookman Old Style" panose="02050604050505020204" pitchFamily="18" charset="0"/>
              </a:rPr>
              <a:t> kapcsolata a hivatásos labdarúgással</a:t>
            </a:r>
          </a:p>
          <a:p>
            <a:pPr>
              <a:defRPr/>
            </a:pPr>
            <a:endParaRPr lang="hu-HU" sz="2400" b="1" dirty="0">
              <a:latin typeface="Bookman Old Style" panose="02050604050505020204" pitchFamily="18" charset="0"/>
            </a:endParaRPr>
          </a:p>
          <a:p>
            <a:pPr>
              <a:defRPr/>
            </a:pPr>
            <a:endParaRPr lang="hu-HU" sz="5400" b="1" dirty="0">
              <a:latin typeface="Bookman Old Style" panose="02050604050505020204" pitchFamily="18" charset="0"/>
            </a:endParaRP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81" y="214651"/>
            <a:ext cx="1072394" cy="1022515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2190" y="10850"/>
            <a:ext cx="959810" cy="1626797"/>
          </a:xfrm>
          <a:prstGeom prst="rect">
            <a:avLst/>
          </a:prstGeom>
        </p:spPr>
      </p:pic>
      <p:sp>
        <p:nvSpPr>
          <p:cNvPr id="3" name="Téglalap 2"/>
          <p:cNvSpPr/>
          <p:nvPr/>
        </p:nvSpPr>
        <p:spPr>
          <a:xfrm>
            <a:off x="518880" y="2958376"/>
            <a:ext cx="1142999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 fontAlgn="auto">
              <a:spcAft>
                <a:spcPts val="0"/>
              </a:spcAft>
              <a:buClrTx/>
              <a:buFont typeface="Arial" panose="020B0604020202020204" pitchFamily="34" charset="0"/>
              <a:buChar char="•"/>
              <a:defRPr/>
            </a:pPr>
            <a:r>
              <a:rPr lang="hu-HU" sz="2000" dirty="0">
                <a:latin typeface="Bookman Old Style" panose="02050604050505020204" pitchFamily="18" charset="0"/>
              </a:rPr>
              <a:t>A </a:t>
            </a:r>
            <a:r>
              <a:rPr lang="hu-HU" sz="2000" dirty="0" err="1">
                <a:latin typeface="Bookman Old Style" panose="02050604050505020204" pitchFamily="18" charset="0"/>
              </a:rPr>
              <a:t>grassroots</a:t>
            </a:r>
            <a:r>
              <a:rPr lang="hu-HU" sz="2000" dirty="0">
                <a:latin typeface="Bookman Old Style" panose="02050604050505020204" pitchFamily="18" charset="0"/>
              </a:rPr>
              <a:t> </a:t>
            </a:r>
            <a:r>
              <a:rPr lang="hu-HU" sz="2000" dirty="0" err="1">
                <a:latin typeface="Bookman Old Style" panose="02050604050505020204" pitchFamily="18" charset="0"/>
              </a:rPr>
              <a:t>a</a:t>
            </a:r>
            <a:r>
              <a:rPr lang="hu-HU" sz="2000" dirty="0">
                <a:latin typeface="Bookman Old Style" panose="02050604050505020204" pitchFamily="18" charset="0"/>
              </a:rPr>
              <a:t> hivatásos </a:t>
            </a:r>
            <a:r>
              <a:rPr lang="hu-HU" sz="2000" dirty="0" smtClean="0">
                <a:latin typeface="Bookman Old Style" panose="02050604050505020204" pitchFamily="18" charset="0"/>
              </a:rPr>
              <a:t>labdarúgás </a:t>
            </a:r>
            <a:r>
              <a:rPr lang="hu-HU" sz="2000" dirty="0">
                <a:latin typeface="Bookman Old Style" panose="02050604050505020204" pitchFamily="18" charset="0"/>
              </a:rPr>
              <a:t>bázisa, tehát utóbbi nem létezhet a </a:t>
            </a:r>
            <a:r>
              <a:rPr lang="hu-HU" sz="2000" dirty="0" err="1">
                <a:latin typeface="Bookman Old Style" panose="02050604050505020204" pitchFamily="18" charset="0"/>
              </a:rPr>
              <a:t>grassroots</a:t>
            </a:r>
            <a:r>
              <a:rPr lang="hu-HU" sz="2000" dirty="0">
                <a:latin typeface="Bookman Old Style" panose="02050604050505020204" pitchFamily="18" charset="0"/>
              </a:rPr>
              <a:t> nélkül. </a:t>
            </a:r>
            <a:endParaRPr lang="hu-HU" sz="2000" dirty="0" smtClean="0">
              <a:latin typeface="Bookman Old Style" panose="02050604050505020204" pitchFamily="18" charset="0"/>
            </a:endParaRPr>
          </a:p>
          <a:p>
            <a:pPr marL="274320" indent="-274320" algn="just" fontAlgn="auto">
              <a:spcAft>
                <a:spcPts val="0"/>
              </a:spcAft>
              <a:buClrTx/>
              <a:buFont typeface="Wingdings 2"/>
              <a:buChar char=""/>
              <a:defRPr/>
            </a:pPr>
            <a:endParaRPr lang="hu-HU" sz="2000" dirty="0">
              <a:latin typeface="Bookman Old Style" panose="02050604050505020204" pitchFamily="18" charset="0"/>
            </a:endParaRPr>
          </a:p>
          <a:p>
            <a:pPr marL="342900" indent="-342900" algn="just" fontAlgn="auto">
              <a:spcAft>
                <a:spcPts val="0"/>
              </a:spcAft>
              <a:buClrTx/>
              <a:buFont typeface="Arial" panose="020B0604020202020204" pitchFamily="34" charset="0"/>
              <a:buChar char="•"/>
              <a:defRPr/>
            </a:pPr>
            <a:r>
              <a:rPr lang="hu-HU" sz="2000" dirty="0">
                <a:latin typeface="Bookman Old Style" panose="02050604050505020204" pitchFamily="18" charset="0"/>
              </a:rPr>
              <a:t>A sportolók, szponzorok, sportvezetők döntő hányada részt vett (vesz) a </a:t>
            </a:r>
            <a:r>
              <a:rPr lang="hu-HU" sz="2000" dirty="0" err="1" smtClean="0">
                <a:latin typeface="Bookman Old Style" panose="02050604050505020204" pitchFamily="18" charset="0"/>
              </a:rPr>
              <a:t>grassrootsban</a:t>
            </a:r>
            <a:r>
              <a:rPr lang="hu-HU" sz="2000" dirty="0" smtClean="0">
                <a:latin typeface="Bookman Old Style" panose="02050604050505020204" pitchFamily="18" charset="0"/>
              </a:rPr>
              <a:t>.</a:t>
            </a:r>
          </a:p>
          <a:p>
            <a:pPr marL="274320" indent="-274320" algn="just" fontAlgn="auto">
              <a:spcAft>
                <a:spcPts val="0"/>
              </a:spcAft>
              <a:buClrTx/>
              <a:buFont typeface="Wingdings 2"/>
              <a:buChar char=""/>
              <a:defRPr/>
            </a:pPr>
            <a:endParaRPr lang="hu-HU" sz="2000" dirty="0">
              <a:latin typeface="Bookman Old Style" panose="02050604050505020204" pitchFamily="18" charset="0"/>
            </a:endParaRPr>
          </a:p>
          <a:p>
            <a:pPr marL="342900" indent="-342900" algn="just" fontAlgn="auto">
              <a:spcAft>
                <a:spcPts val="0"/>
              </a:spcAft>
              <a:buClrTx/>
              <a:buFont typeface="Arial" panose="020B0604020202020204" pitchFamily="34" charset="0"/>
              <a:buChar char="•"/>
              <a:defRPr/>
            </a:pPr>
            <a:r>
              <a:rPr lang="hu-HU" sz="2000" dirty="0">
                <a:latin typeface="Bookman Old Style" panose="02050604050505020204" pitchFamily="18" charset="0"/>
              </a:rPr>
              <a:t>A sportadások nézettségének kétharmada labdarúgó közvetítés (német adat</a:t>
            </a:r>
            <a:r>
              <a:rPr lang="hu-HU" sz="2000" dirty="0" smtClean="0">
                <a:latin typeface="Bookman Old Style" panose="02050604050505020204" pitchFamily="18" charset="0"/>
              </a:rPr>
              <a:t>).</a:t>
            </a:r>
          </a:p>
          <a:p>
            <a:pPr marL="274320" indent="-274320" algn="just" fontAlgn="auto">
              <a:spcAft>
                <a:spcPts val="0"/>
              </a:spcAft>
              <a:buClrTx/>
              <a:buFont typeface="Wingdings 2"/>
              <a:buChar char=""/>
              <a:defRPr/>
            </a:pPr>
            <a:endParaRPr lang="hu-HU" sz="2000" dirty="0">
              <a:latin typeface="Bookman Old Style" panose="02050604050505020204" pitchFamily="18" charset="0"/>
            </a:endParaRPr>
          </a:p>
          <a:p>
            <a:pPr marL="342900" indent="-342900" algn="just" fontAlgn="auto">
              <a:spcAft>
                <a:spcPts val="0"/>
              </a:spcAft>
              <a:buClrTx/>
              <a:buFont typeface="Arial" panose="020B0604020202020204" pitchFamily="34" charset="0"/>
              <a:buChar char="•"/>
              <a:defRPr/>
            </a:pPr>
            <a:r>
              <a:rPr lang="hu-HU" sz="2000" dirty="0">
                <a:latin typeface="Bookman Old Style" panose="02050604050505020204" pitchFamily="18" charset="0"/>
              </a:rPr>
              <a:t>Hivatásos klubok és a </a:t>
            </a:r>
            <a:r>
              <a:rPr lang="hu-HU" sz="2000" dirty="0" err="1">
                <a:latin typeface="Bookman Old Style" panose="02050604050505020204" pitchFamily="18" charset="0"/>
              </a:rPr>
              <a:t>grassroots</a:t>
            </a:r>
            <a:r>
              <a:rPr lang="hu-HU" sz="2000" dirty="0">
                <a:latin typeface="Bookman Old Style" panose="02050604050505020204" pitchFamily="18" charset="0"/>
              </a:rPr>
              <a:t> </a:t>
            </a:r>
            <a:r>
              <a:rPr lang="hu-HU" sz="2000" dirty="0" smtClean="0">
                <a:latin typeface="Bookman Old Style" panose="02050604050505020204" pitchFamily="18" charset="0"/>
              </a:rPr>
              <a:t>kapcsolata: kapcsolat </a:t>
            </a:r>
            <a:r>
              <a:rPr lang="hu-HU" sz="2000" dirty="0">
                <a:latin typeface="Bookman Old Style" panose="02050604050505020204" pitchFamily="18" charset="0"/>
              </a:rPr>
              <a:t>az iskolákkal, szurkolói ankétok, edzéslátogatások, </a:t>
            </a:r>
            <a:r>
              <a:rPr lang="hu-HU" sz="2000" dirty="0" smtClean="0">
                <a:latin typeface="Bookman Old Style" panose="02050604050505020204" pitchFamily="18" charset="0"/>
              </a:rPr>
              <a:t>ingyenjegyek, ajándék </a:t>
            </a:r>
            <a:r>
              <a:rPr lang="hu-HU" sz="2000" dirty="0">
                <a:latin typeface="Bookman Old Style" panose="02050604050505020204" pitchFamily="18" charset="0"/>
              </a:rPr>
              <a:t>labdák, játékos bekísérő </a:t>
            </a:r>
            <a:r>
              <a:rPr lang="hu-HU" sz="2000" dirty="0" smtClean="0">
                <a:latin typeface="Bookman Old Style" panose="02050604050505020204" pitchFamily="18" charset="0"/>
              </a:rPr>
              <a:t>gyerekek.</a:t>
            </a:r>
            <a:endParaRPr lang="hu-HU" sz="2000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5483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ím 1"/>
          <p:cNvSpPr txBox="1">
            <a:spLocks/>
          </p:cNvSpPr>
          <p:nvPr/>
        </p:nvSpPr>
        <p:spPr>
          <a:xfrm>
            <a:off x="1415967" y="536216"/>
            <a:ext cx="9635827" cy="57606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hu-HU" sz="2400" b="1" dirty="0" smtClean="0">
                <a:latin typeface="Bookman Old Style" panose="02050604050505020204" pitchFamily="18" charset="0"/>
              </a:rPr>
              <a:t> Az új UEFA </a:t>
            </a:r>
            <a:r>
              <a:rPr lang="hu-HU" sz="2400" b="1" dirty="0" err="1" smtClean="0">
                <a:latin typeface="Bookman Old Style" panose="02050604050505020204" pitchFamily="18" charset="0"/>
              </a:rPr>
              <a:t>Grassroots</a:t>
            </a:r>
            <a:r>
              <a:rPr lang="hu-HU" sz="2400" b="1" dirty="0" smtClean="0">
                <a:latin typeface="Bookman Old Style" panose="02050604050505020204" pitchFamily="18" charset="0"/>
              </a:rPr>
              <a:t> Charta</a:t>
            </a:r>
            <a:endParaRPr lang="hu-HU" sz="2400" b="1" dirty="0">
              <a:latin typeface="Bookman Old Style" panose="02050604050505020204" pitchFamily="18" charset="0"/>
            </a:endParaRPr>
          </a:p>
          <a:p>
            <a:pPr>
              <a:defRPr/>
            </a:pPr>
            <a:endParaRPr lang="hu-HU" sz="5400" b="1" dirty="0">
              <a:latin typeface="Bookman Old Style" panose="02050604050505020204" pitchFamily="18" charset="0"/>
            </a:endParaRP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81" y="214651"/>
            <a:ext cx="1072394" cy="1022515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2190" y="10850"/>
            <a:ext cx="959810" cy="1626797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26" b="8113"/>
          <a:stretch/>
        </p:blipFill>
        <p:spPr bwMode="auto">
          <a:xfrm>
            <a:off x="0" y="1637647"/>
            <a:ext cx="12207143" cy="4990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Szövegdoboz 9"/>
          <p:cNvSpPr txBox="1"/>
          <p:nvPr/>
        </p:nvSpPr>
        <p:spPr>
          <a:xfrm>
            <a:off x="844351" y="1841242"/>
            <a:ext cx="4403923" cy="501675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sz="2000" dirty="0" smtClean="0">
                <a:latin typeface="Bookman Old Style" panose="02050604050505020204" pitchFamily="18" charset="0"/>
              </a:rPr>
              <a:t>A Charta elismeri a nem elit és nem profi labdarúgás fontosságát, valamint a </a:t>
            </a:r>
            <a:r>
              <a:rPr lang="hu-HU" sz="2000" dirty="0" err="1" smtClean="0">
                <a:latin typeface="Bookman Old Style" panose="02050604050505020204" pitchFamily="18" charset="0"/>
              </a:rPr>
              <a:t>grassroots</a:t>
            </a:r>
            <a:r>
              <a:rPr lang="hu-HU" sz="2000" dirty="0" smtClean="0">
                <a:latin typeface="Bookman Old Style" panose="02050604050505020204" pitchFamily="18" charset="0"/>
              </a:rPr>
              <a:t> labdarúgás értékeit.</a:t>
            </a:r>
          </a:p>
          <a:p>
            <a:endParaRPr lang="hu-HU" sz="2000" dirty="0" smtClean="0">
              <a:latin typeface="Bookman Old Style" panose="02050604050505020204" pitchFamily="18" charset="0"/>
            </a:endParaRPr>
          </a:p>
          <a:p>
            <a:r>
              <a:rPr lang="hu-HU" sz="2000" dirty="0" smtClean="0">
                <a:latin typeface="Bookman Old Style" panose="02050604050505020204" pitchFamily="18" charset="0"/>
              </a:rPr>
              <a:t>Minőségellenőrzés, ami a </a:t>
            </a:r>
            <a:r>
              <a:rPr lang="hu-HU" sz="2000" dirty="0" err="1" smtClean="0">
                <a:latin typeface="Bookman Old Style" panose="02050604050505020204" pitchFamily="18" charset="0"/>
              </a:rPr>
              <a:t>grassroots</a:t>
            </a:r>
            <a:r>
              <a:rPr lang="hu-HU" sz="2000" dirty="0" smtClean="0">
                <a:latin typeface="Bookman Old Style" panose="02050604050505020204" pitchFamily="18" charset="0"/>
              </a:rPr>
              <a:t> labdarúgás speciális szempontjaira összpontosít.</a:t>
            </a:r>
          </a:p>
          <a:p>
            <a:endParaRPr lang="hu-HU" sz="2000" dirty="0">
              <a:latin typeface="Bookman Old Style" panose="02050604050505020204" pitchFamily="18" charset="0"/>
            </a:endParaRPr>
          </a:p>
          <a:p>
            <a:r>
              <a:rPr lang="hu-HU" sz="2000" dirty="0" smtClean="0">
                <a:latin typeface="Bookman Old Style" panose="02050604050505020204" pitchFamily="18" charset="0"/>
              </a:rPr>
              <a:t>Alapvető követelmények: alap struktúrák, </a:t>
            </a:r>
            <a:r>
              <a:rPr lang="hu-HU" sz="2000" dirty="0" err="1" smtClean="0">
                <a:latin typeface="Bookman Old Style" panose="02050604050505020204" pitchFamily="18" charset="0"/>
              </a:rPr>
              <a:t>Grassroots</a:t>
            </a:r>
            <a:r>
              <a:rPr lang="hu-HU" sz="2000" dirty="0" smtClean="0">
                <a:latin typeface="Bookman Old Style" panose="02050604050505020204" pitchFamily="18" charset="0"/>
              </a:rPr>
              <a:t> Önkéntes Képzések, különböző szolgáltatások a játékosoknak.</a:t>
            </a:r>
          </a:p>
          <a:p>
            <a:endParaRPr lang="hu-HU" sz="2000" dirty="0" smtClean="0">
              <a:latin typeface="Bookman Old Style" panose="02050604050505020204" pitchFamily="18" charset="0"/>
            </a:endParaRPr>
          </a:p>
          <a:p>
            <a:endParaRPr lang="hu-HU" sz="2000" dirty="0">
              <a:latin typeface="Bookman Old Style" panose="02050604050505020204" pitchFamily="18" charset="0"/>
            </a:endParaRPr>
          </a:p>
          <a:p>
            <a:endParaRPr lang="hu-HU" sz="2000" dirty="0" smtClean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6819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ím 1"/>
          <p:cNvSpPr txBox="1">
            <a:spLocks/>
          </p:cNvSpPr>
          <p:nvPr/>
        </p:nvSpPr>
        <p:spPr>
          <a:xfrm>
            <a:off x="1415967" y="536216"/>
            <a:ext cx="9635827" cy="57606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hu-HU" sz="2400" b="1" dirty="0" smtClean="0">
                <a:latin typeface="Bookman Old Style" panose="02050604050505020204" pitchFamily="18" charset="0"/>
              </a:rPr>
              <a:t> Az új UEFA </a:t>
            </a:r>
            <a:r>
              <a:rPr lang="hu-HU" sz="2400" b="1" dirty="0" err="1" smtClean="0">
                <a:latin typeface="Bookman Old Style" panose="02050604050505020204" pitchFamily="18" charset="0"/>
              </a:rPr>
              <a:t>Grassroots</a:t>
            </a:r>
            <a:r>
              <a:rPr lang="hu-HU" sz="2400" b="1" dirty="0" smtClean="0">
                <a:latin typeface="Bookman Old Style" panose="02050604050505020204" pitchFamily="18" charset="0"/>
              </a:rPr>
              <a:t> Charta</a:t>
            </a:r>
            <a:endParaRPr lang="hu-HU" sz="2400" b="1" dirty="0">
              <a:latin typeface="Bookman Old Style" panose="02050604050505020204" pitchFamily="18" charset="0"/>
            </a:endParaRPr>
          </a:p>
          <a:p>
            <a:pPr>
              <a:defRPr/>
            </a:pPr>
            <a:endParaRPr lang="hu-HU" sz="5400" b="1" dirty="0">
              <a:latin typeface="Bookman Old Style" panose="02050604050505020204" pitchFamily="18" charset="0"/>
            </a:endParaRP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81" y="214651"/>
            <a:ext cx="1072394" cy="1022515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2190" y="10850"/>
            <a:ext cx="959810" cy="1626797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5575" y="1237166"/>
            <a:ext cx="9960421" cy="5579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églalap 1"/>
          <p:cNvSpPr/>
          <p:nvPr/>
        </p:nvSpPr>
        <p:spPr>
          <a:xfrm>
            <a:off x="1558842" y="1637647"/>
            <a:ext cx="2164375" cy="40011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hu-HU" sz="2000" b="1" dirty="0">
                <a:solidFill>
                  <a:schemeClr val="accent6"/>
                </a:solidFill>
                <a:latin typeface="Bookman Old Style" panose="02050604050505020204" pitchFamily="18" charset="0"/>
              </a:rPr>
              <a:t>Az </a:t>
            </a:r>
            <a:r>
              <a:rPr lang="hu-HU" sz="2000" b="1" dirty="0" smtClean="0">
                <a:solidFill>
                  <a:schemeClr val="accent6"/>
                </a:solidFill>
                <a:latin typeface="Bookman Old Style" panose="02050604050505020204" pitchFamily="18" charset="0"/>
              </a:rPr>
              <a:t>alappillérek</a:t>
            </a:r>
            <a:endParaRPr lang="hu-HU" sz="2000" b="1" dirty="0">
              <a:solidFill>
                <a:schemeClr val="accent6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1" name="Szövegdoboz 10"/>
          <p:cNvSpPr txBox="1"/>
          <p:nvPr/>
        </p:nvSpPr>
        <p:spPr>
          <a:xfrm>
            <a:off x="1558842" y="2607568"/>
            <a:ext cx="4157414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sz="2000" b="1" dirty="0" smtClean="0">
                <a:solidFill>
                  <a:schemeClr val="accent6"/>
                </a:solidFill>
                <a:latin typeface="Bookman Old Style" panose="02050604050505020204" pitchFamily="18" charset="0"/>
              </a:rPr>
              <a:t>3 szint: Arany, Ezüst, Bronz</a:t>
            </a:r>
            <a:endParaRPr lang="hu-HU" sz="2000" b="1" dirty="0">
              <a:solidFill>
                <a:schemeClr val="accent6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1415967" y="1355646"/>
            <a:ext cx="952825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  <p:sp>
        <p:nvSpPr>
          <p:cNvPr id="4" name="Szövegdoboz 3"/>
          <p:cNvSpPr txBox="1"/>
          <p:nvPr/>
        </p:nvSpPr>
        <p:spPr>
          <a:xfrm>
            <a:off x="9601200" y="1637647"/>
            <a:ext cx="1314450" cy="6388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  <p:sp>
        <p:nvSpPr>
          <p:cNvPr id="12" name="Szövegdoboz 11"/>
          <p:cNvSpPr txBox="1"/>
          <p:nvPr/>
        </p:nvSpPr>
        <p:spPr>
          <a:xfrm>
            <a:off x="9505950" y="1788557"/>
            <a:ext cx="13335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  <p:sp>
        <p:nvSpPr>
          <p:cNvPr id="13" name="Szövegdoboz 12"/>
          <p:cNvSpPr txBox="1"/>
          <p:nvPr/>
        </p:nvSpPr>
        <p:spPr>
          <a:xfrm>
            <a:off x="1253669" y="6467475"/>
            <a:ext cx="979812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  <p:sp>
        <p:nvSpPr>
          <p:cNvPr id="14" name="Szövegdoboz 13"/>
          <p:cNvSpPr txBox="1"/>
          <p:nvPr/>
        </p:nvSpPr>
        <p:spPr>
          <a:xfrm>
            <a:off x="1558842" y="3283473"/>
            <a:ext cx="1861889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sz="2000" b="1" dirty="0" smtClean="0">
                <a:solidFill>
                  <a:schemeClr val="accent6"/>
                </a:solidFill>
                <a:latin typeface="Bookman Old Style" panose="02050604050505020204" pitchFamily="18" charset="0"/>
              </a:rPr>
              <a:t>5 kategória</a:t>
            </a:r>
            <a:endParaRPr lang="hu-HU" sz="2000" b="1" dirty="0">
              <a:solidFill>
                <a:schemeClr val="accent6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6" name="Szövegdoboz 15"/>
          <p:cNvSpPr txBox="1"/>
          <p:nvPr/>
        </p:nvSpPr>
        <p:spPr>
          <a:xfrm>
            <a:off x="3637549" y="4781617"/>
            <a:ext cx="32204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>
                <a:latin typeface="Bookman Old Style" panose="02050604050505020204" pitchFamily="18" charset="0"/>
              </a:rPr>
              <a:t>A Fair Play Mindenek Előtt</a:t>
            </a:r>
            <a:endParaRPr lang="hu-HU" dirty="0">
              <a:latin typeface="Bookman Old Style" panose="02050604050505020204" pitchFamily="18" charset="0"/>
            </a:endParaRPr>
          </a:p>
        </p:txBody>
      </p:sp>
      <p:sp>
        <p:nvSpPr>
          <p:cNvPr id="17" name="Szövegdoboz 16"/>
          <p:cNvSpPr txBox="1"/>
          <p:nvPr/>
        </p:nvSpPr>
        <p:spPr>
          <a:xfrm>
            <a:off x="2775304" y="3683583"/>
            <a:ext cx="32204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>
                <a:latin typeface="Bookman Old Style" panose="02050604050505020204" pitchFamily="18" charset="0"/>
              </a:rPr>
              <a:t>Növekedés</a:t>
            </a:r>
            <a:endParaRPr lang="hu-HU" dirty="0">
              <a:latin typeface="Bookman Old Style" panose="02050604050505020204" pitchFamily="18" charset="0"/>
            </a:endParaRPr>
          </a:p>
        </p:txBody>
      </p:sp>
      <p:sp>
        <p:nvSpPr>
          <p:cNvPr id="18" name="Szövegdoboz 17"/>
          <p:cNvSpPr txBox="1"/>
          <p:nvPr/>
        </p:nvSpPr>
        <p:spPr>
          <a:xfrm>
            <a:off x="2995334" y="4040858"/>
            <a:ext cx="32204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>
                <a:latin typeface="Bookman Old Style" panose="02050604050505020204" pitchFamily="18" charset="0"/>
              </a:rPr>
              <a:t>Megtartás</a:t>
            </a:r>
            <a:endParaRPr lang="hu-HU" dirty="0">
              <a:latin typeface="Bookman Old Style" panose="02050604050505020204" pitchFamily="18" charset="0"/>
            </a:endParaRPr>
          </a:p>
        </p:txBody>
      </p:sp>
      <p:sp>
        <p:nvSpPr>
          <p:cNvPr id="19" name="Szövegdoboz 18"/>
          <p:cNvSpPr txBox="1"/>
          <p:nvPr/>
        </p:nvSpPr>
        <p:spPr>
          <a:xfrm>
            <a:off x="3013431" y="4410190"/>
            <a:ext cx="32204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>
                <a:latin typeface="Bookman Old Style" panose="02050604050505020204" pitchFamily="18" charset="0"/>
              </a:rPr>
              <a:t>Oktatás</a:t>
            </a:r>
            <a:endParaRPr lang="hu-HU" dirty="0">
              <a:latin typeface="Bookman Old Style" panose="02050604050505020204" pitchFamily="18" charset="0"/>
            </a:endParaRPr>
          </a:p>
        </p:txBody>
      </p:sp>
      <p:sp>
        <p:nvSpPr>
          <p:cNvPr id="20" name="Szövegdoboz 19"/>
          <p:cNvSpPr txBox="1"/>
          <p:nvPr/>
        </p:nvSpPr>
        <p:spPr>
          <a:xfrm>
            <a:off x="2641029" y="5146188"/>
            <a:ext cx="32204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>
                <a:latin typeface="Bookman Old Style" panose="02050604050505020204" pitchFamily="18" charset="0"/>
              </a:rPr>
              <a:t>Feltételek</a:t>
            </a:r>
            <a:endParaRPr lang="hu-HU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0464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ím 1"/>
          <p:cNvSpPr txBox="1">
            <a:spLocks/>
          </p:cNvSpPr>
          <p:nvPr/>
        </p:nvSpPr>
        <p:spPr>
          <a:xfrm>
            <a:off x="1415967" y="536216"/>
            <a:ext cx="9635827" cy="57606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hu-HU" sz="2400" b="1" dirty="0" smtClean="0">
                <a:latin typeface="Bookman Old Style" panose="02050604050505020204" pitchFamily="18" charset="0"/>
              </a:rPr>
              <a:t> Az új UEFA </a:t>
            </a:r>
            <a:r>
              <a:rPr lang="hu-HU" sz="2400" b="1" dirty="0" err="1" smtClean="0">
                <a:latin typeface="Bookman Old Style" panose="02050604050505020204" pitchFamily="18" charset="0"/>
              </a:rPr>
              <a:t>Grassroots</a:t>
            </a:r>
            <a:r>
              <a:rPr lang="hu-HU" sz="2400" b="1" dirty="0" smtClean="0">
                <a:latin typeface="Bookman Old Style" panose="02050604050505020204" pitchFamily="18" charset="0"/>
              </a:rPr>
              <a:t> Charta</a:t>
            </a:r>
            <a:endParaRPr lang="hu-HU" sz="2400" b="1" dirty="0">
              <a:latin typeface="Bookman Old Style" panose="02050604050505020204" pitchFamily="18" charset="0"/>
            </a:endParaRPr>
          </a:p>
          <a:p>
            <a:pPr>
              <a:defRPr/>
            </a:pPr>
            <a:endParaRPr lang="hu-HU" sz="5400" b="1" dirty="0">
              <a:latin typeface="Bookman Old Style" panose="02050604050505020204" pitchFamily="18" charset="0"/>
            </a:endParaRP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81" y="214651"/>
            <a:ext cx="1072394" cy="1022515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2190" y="10850"/>
            <a:ext cx="959810" cy="1626797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1415967" y="1355646"/>
            <a:ext cx="952825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  <p:sp>
        <p:nvSpPr>
          <p:cNvPr id="4" name="Szövegdoboz 3"/>
          <p:cNvSpPr txBox="1"/>
          <p:nvPr/>
        </p:nvSpPr>
        <p:spPr>
          <a:xfrm>
            <a:off x="9601200" y="1637647"/>
            <a:ext cx="1314450" cy="6388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  <p:sp>
        <p:nvSpPr>
          <p:cNvPr id="12" name="Szövegdoboz 11"/>
          <p:cNvSpPr txBox="1"/>
          <p:nvPr/>
        </p:nvSpPr>
        <p:spPr>
          <a:xfrm>
            <a:off x="9505950" y="1788557"/>
            <a:ext cx="13335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  <p:sp>
        <p:nvSpPr>
          <p:cNvPr id="13" name="Szövegdoboz 12"/>
          <p:cNvSpPr txBox="1"/>
          <p:nvPr/>
        </p:nvSpPr>
        <p:spPr>
          <a:xfrm>
            <a:off x="1253669" y="6467475"/>
            <a:ext cx="979812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9556" y="1084900"/>
            <a:ext cx="10128648" cy="5659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Szövegdoboz 21"/>
          <p:cNvSpPr txBox="1"/>
          <p:nvPr/>
        </p:nvSpPr>
        <p:spPr>
          <a:xfrm>
            <a:off x="1552253" y="4403712"/>
            <a:ext cx="280831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b="1" dirty="0" smtClean="0">
                <a:latin typeface="Bookman Old Style" panose="02050604050505020204" pitchFamily="18" charset="0"/>
              </a:rPr>
              <a:t>Hogyan mérjük?</a:t>
            </a:r>
            <a:endParaRPr lang="hu-HU" b="1" dirty="0">
              <a:latin typeface="Bookman Old Style" panose="02050604050505020204" pitchFamily="18" charset="0"/>
            </a:endParaRPr>
          </a:p>
        </p:txBody>
      </p:sp>
      <p:sp>
        <p:nvSpPr>
          <p:cNvPr id="23" name="Szövegdoboz 22"/>
          <p:cNvSpPr txBox="1"/>
          <p:nvPr/>
        </p:nvSpPr>
        <p:spPr>
          <a:xfrm>
            <a:off x="1552253" y="4805636"/>
            <a:ext cx="10458772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2900" lvl="0" indent="-342900">
              <a:buFont typeface="+mj-lt"/>
              <a:buAutoNum type="alphaLcParenR"/>
            </a:pPr>
            <a:r>
              <a:rPr lang="hu-HU" sz="1600" dirty="0">
                <a:latin typeface="Bookman Old Style" panose="02050604050505020204" pitchFamily="18" charset="0"/>
              </a:rPr>
              <a:t>A</a:t>
            </a:r>
            <a:r>
              <a:rPr lang="hu-HU" sz="1600" dirty="0" smtClean="0">
                <a:latin typeface="Bookman Old Style" panose="02050604050505020204" pitchFamily="18" charset="0"/>
              </a:rPr>
              <a:t>z </a:t>
            </a:r>
            <a:r>
              <a:rPr lang="hu-HU" sz="1600" dirty="0">
                <a:latin typeface="Bookman Old Style" panose="02050604050505020204" pitchFamily="18" charset="0"/>
              </a:rPr>
              <a:t>igazolt játékosok számának %-os aránya az ország összlakosságához </a:t>
            </a:r>
            <a:r>
              <a:rPr lang="hu-HU" sz="1600" dirty="0" smtClean="0">
                <a:latin typeface="Bookman Old Style" panose="02050604050505020204" pitchFamily="18" charset="0"/>
              </a:rPr>
              <a:t>viszonyítva. </a:t>
            </a:r>
          </a:p>
          <a:p>
            <a:pPr lvl="0"/>
            <a:r>
              <a:rPr lang="hu-HU" sz="1600" dirty="0" smtClean="0">
                <a:latin typeface="Bookman Old Style" panose="02050604050505020204" pitchFamily="18" charset="0"/>
              </a:rPr>
              <a:t>VAGY</a:t>
            </a:r>
          </a:p>
          <a:p>
            <a:pPr lvl="0"/>
            <a:r>
              <a:rPr lang="hu-HU" sz="1600" dirty="0" smtClean="0">
                <a:latin typeface="Bookman Old Style" panose="02050604050505020204" pitchFamily="18" charset="0"/>
              </a:rPr>
              <a:t>b)   Az összes játékos számának </a:t>
            </a:r>
            <a:r>
              <a:rPr lang="hu-HU" sz="1600" dirty="0">
                <a:latin typeface="Bookman Old Style" panose="02050604050505020204" pitchFamily="18" charset="0"/>
              </a:rPr>
              <a:t>növekedése %-os arányban a népességhez viszonyítva 3 éves </a:t>
            </a:r>
            <a:r>
              <a:rPr lang="hu-HU" sz="1600" dirty="0" smtClean="0">
                <a:latin typeface="Bookman Old Style" panose="02050604050505020204" pitchFamily="18" charset="0"/>
              </a:rPr>
              <a:t>időtartamban.</a:t>
            </a:r>
            <a:endParaRPr lang="hu-HU" sz="1600" dirty="0">
              <a:latin typeface="Bookman Old Style" panose="02050604050505020204" pitchFamily="18" charset="0"/>
            </a:endParaRPr>
          </a:p>
          <a:p>
            <a:r>
              <a:rPr lang="hu-HU" sz="1600" dirty="0">
                <a:latin typeface="Bookman Old Style" panose="02050604050505020204" pitchFamily="18" charset="0"/>
              </a:rPr>
              <a:t>ÉS</a:t>
            </a:r>
          </a:p>
          <a:p>
            <a:r>
              <a:rPr lang="hu-HU" sz="1600" dirty="0" smtClean="0">
                <a:latin typeface="Bookman Old Style" panose="02050604050505020204" pitchFamily="18" charset="0"/>
              </a:rPr>
              <a:t>c)   A </a:t>
            </a:r>
            <a:r>
              <a:rPr lang="hu-HU" sz="1600" dirty="0">
                <a:latin typeface="Bookman Old Style" panose="02050604050505020204" pitchFamily="18" charset="0"/>
              </a:rPr>
              <a:t>női játékosok számának %-os aránya az összes igazolt játékoshoz </a:t>
            </a:r>
            <a:r>
              <a:rPr lang="hu-HU" sz="1600" dirty="0" smtClean="0">
                <a:latin typeface="Bookman Old Style" panose="02050604050505020204" pitchFamily="18" charset="0"/>
              </a:rPr>
              <a:t>viszonyítva.</a:t>
            </a:r>
            <a:endParaRPr lang="hu-HU" sz="1600" dirty="0">
              <a:latin typeface="Bookman Old Style" panose="02050604050505020204" pitchFamily="18" charset="0"/>
            </a:endParaRPr>
          </a:p>
        </p:txBody>
      </p:sp>
      <p:sp>
        <p:nvSpPr>
          <p:cNvPr id="24" name="Szövegdoboz 23"/>
          <p:cNvSpPr txBox="1"/>
          <p:nvPr/>
        </p:nvSpPr>
        <p:spPr>
          <a:xfrm>
            <a:off x="1788941" y="2589645"/>
            <a:ext cx="9631534" cy="184665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sz="1600" dirty="0">
                <a:latin typeface="Bookman Old Style" panose="02050604050505020204" pitchFamily="18" charset="0"/>
              </a:rPr>
              <a:t>A labdarúgás egy egészséges sport – előnyök a lakosságnak.</a:t>
            </a:r>
          </a:p>
          <a:p>
            <a:r>
              <a:rPr lang="hu-HU" sz="1600" dirty="0">
                <a:latin typeface="Bookman Old Style" panose="02050604050505020204" pitchFamily="18" charset="0"/>
              </a:rPr>
              <a:t>A labdarúgás fokozottabb felhasználása a társadalmi/oktatási célok eléréséért.</a:t>
            </a:r>
          </a:p>
          <a:p>
            <a:r>
              <a:rPr lang="hu-HU" sz="1600" dirty="0">
                <a:latin typeface="Bookman Old Style" panose="02050604050505020204" pitchFamily="18" charset="0"/>
              </a:rPr>
              <a:t>Erősebb klubok: a több csapat fejleszti a klub identitást, stabilitást.</a:t>
            </a:r>
          </a:p>
          <a:p>
            <a:r>
              <a:rPr lang="hu-HU" sz="1600" dirty="0">
                <a:latin typeface="Bookman Old Style" panose="02050604050505020204" pitchFamily="18" charset="0"/>
              </a:rPr>
              <a:t>A </a:t>
            </a:r>
            <a:r>
              <a:rPr lang="hu-HU" sz="1600" dirty="0" err="1">
                <a:latin typeface="Bookman Old Style" panose="02050604050505020204" pitchFamily="18" charset="0"/>
              </a:rPr>
              <a:t>grassroots</a:t>
            </a:r>
            <a:r>
              <a:rPr lang="hu-HU" sz="1600" dirty="0">
                <a:latin typeface="Bookman Old Style" panose="02050604050505020204" pitchFamily="18" charset="0"/>
              </a:rPr>
              <a:t> labdarúgás fejlődése több bevételt generál a labdarúgás egészének.</a:t>
            </a:r>
          </a:p>
          <a:p>
            <a:r>
              <a:rPr lang="hu-HU" sz="1600" dirty="0">
                <a:latin typeface="Bookman Old Style" panose="02050604050505020204" pitchFamily="18" charset="0"/>
              </a:rPr>
              <a:t>A </a:t>
            </a:r>
            <a:r>
              <a:rPr lang="hu-HU" sz="1600" dirty="0" err="1">
                <a:latin typeface="Bookman Old Style" panose="02050604050505020204" pitchFamily="18" charset="0"/>
              </a:rPr>
              <a:t>grassroots</a:t>
            </a:r>
            <a:r>
              <a:rPr lang="hu-HU" sz="1600" dirty="0">
                <a:latin typeface="Bookman Old Style" panose="02050604050505020204" pitchFamily="18" charset="0"/>
              </a:rPr>
              <a:t> labdarúgás reklámértéke: vonzóbb a szponzoroknak, ill. kapcsolat a résztvevők és a fogyasztók között.</a:t>
            </a:r>
          </a:p>
          <a:p>
            <a:endParaRPr lang="hu-HU" dirty="0"/>
          </a:p>
        </p:txBody>
      </p:sp>
      <p:sp>
        <p:nvSpPr>
          <p:cNvPr id="25" name="Szövegdoboz 24"/>
          <p:cNvSpPr txBox="1"/>
          <p:nvPr/>
        </p:nvSpPr>
        <p:spPr>
          <a:xfrm>
            <a:off x="1552253" y="2156734"/>
            <a:ext cx="108012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b="1" dirty="0" smtClean="0">
                <a:latin typeface="Bookman Old Style" panose="02050604050505020204" pitchFamily="18" charset="0"/>
              </a:rPr>
              <a:t>Miért?</a:t>
            </a:r>
            <a:endParaRPr lang="hu-HU" b="1" dirty="0">
              <a:latin typeface="Bookman Old Style" panose="02050604050505020204" pitchFamily="18" charset="0"/>
            </a:endParaRPr>
          </a:p>
        </p:txBody>
      </p:sp>
      <p:sp>
        <p:nvSpPr>
          <p:cNvPr id="9" name="Szövegdoboz 8"/>
          <p:cNvSpPr txBox="1"/>
          <p:nvPr/>
        </p:nvSpPr>
        <p:spPr>
          <a:xfrm>
            <a:off x="1481986" y="1204650"/>
            <a:ext cx="9816223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sz="2000" b="1" dirty="0" smtClean="0">
                <a:solidFill>
                  <a:schemeClr val="accent6"/>
                </a:solidFill>
                <a:latin typeface="Bookman Old Style" panose="02050604050505020204" pitchFamily="18" charset="0"/>
              </a:rPr>
              <a:t>Növekedés</a:t>
            </a:r>
          </a:p>
          <a:p>
            <a:endParaRPr lang="hu-HU" sz="2000" b="1" dirty="0">
              <a:solidFill>
                <a:schemeClr val="accent6"/>
              </a:solidFill>
              <a:latin typeface="Bookman Old Style" panose="02050604050505020204" pitchFamily="18" charset="0"/>
            </a:endParaRPr>
          </a:p>
          <a:p>
            <a:endParaRPr lang="hu-HU" sz="2000" b="1" dirty="0">
              <a:solidFill>
                <a:schemeClr val="accent6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0" name="Szövegdoboz 9"/>
          <p:cNvSpPr txBox="1"/>
          <p:nvPr/>
        </p:nvSpPr>
        <p:spPr>
          <a:xfrm>
            <a:off x="1333500" y="6375296"/>
            <a:ext cx="971829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060671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ím 1"/>
          <p:cNvSpPr txBox="1">
            <a:spLocks/>
          </p:cNvSpPr>
          <p:nvPr/>
        </p:nvSpPr>
        <p:spPr>
          <a:xfrm>
            <a:off x="1415967" y="536216"/>
            <a:ext cx="9635827" cy="57606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hu-HU" sz="2400" b="1" dirty="0" smtClean="0">
                <a:latin typeface="Bookman Old Style" panose="02050604050505020204" pitchFamily="18" charset="0"/>
              </a:rPr>
              <a:t> Az új UEFA </a:t>
            </a:r>
            <a:r>
              <a:rPr lang="hu-HU" sz="2400" b="1" dirty="0" err="1" smtClean="0">
                <a:latin typeface="Bookman Old Style" panose="02050604050505020204" pitchFamily="18" charset="0"/>
              </a:rPr>
              <a:t>Grassroots</a:t>
            </a:r>
            <a:r>
              <a:rPr lang="hu-HU" sz="2400" b="1" dirty="0" smtClean="0">
                <a:latin typeface="Bookman Old Style" panose="02050604050505020204" pitchFamily="18" charset="0"/>
              </a:rPr>
              <a:t> Charta</a:t>
            </a:r>
            <a:endParaRPr lang="hu-HU" sz="2400" b="1" dirty="0">
              <a:latin typeface="Bookman Old Style" panose="02050604050505020204" pitchFamily="18" charset="0"/>
            </a:endParaRPr>
          </a:p>
          <a:p>
            <a:pPr>
              <a:defRPr/>
            </a:pPr>
            <a:endParaRPr lang="hu-HU" sz="5400" b="1" dirty="0">
              <a:latin typeface="Bookman Old Style" panose="02050604050505020204" pitchFamily="18" charset="0"/>
            </a:endParaRP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81" y="214651"/>
            <a:ext cx="1072394" cy="1022515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2190" y="10850"/>
            <a:ext cx="959810" cy="1626797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1415967" y="1355646"/>
            <a:ext cx="952825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  <p:sp>
        <p:nvSpPr>
          <p:cNvPr id="4" name="Szövegdoboz 3"/>
          <p:cNvSpPr txBox="1"/>
          <p:nvPr/>
        </p:nvSpPr>
        <p:spPr>
          <a:xfrm>
            <a:off x="9601200" y="1637647"/>
            <a:ext cx="1314450" cy="6388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  <p:sp>
        <p:nvSpPr>
          <p:cNvPr id="12" name="Szövegdoboz 11"/>
          <p:cNvSpPr txBox="1"/>
          <p:nvPr/>
        </p:nvSpPr>
        <p:spPr>
          <a:xfrm>
            <a:off x="9505950" y="1788557"/>
            <a:ext cx="13335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  <p:sp>
        <p:nvSpPr>
          <p:cNvPr id="13" name="Szövegdoboz 12"/>
          <p:cNvSpPr txBox="1"/>
          <p:nvPr/>
        </p:nvSpPr>
        <p:spPr>
          <a:xfrm>
            <a:off x="1253669" y="6467475"/>
            <a:ext cx="979812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6120" y="1146094"/>
            <a:ext cx="9915525" cy="5555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Szövegdoboz 15"/>
          <p:cNvSpPr txBox="1"/>
          <p:nvPr/>
        </p:nvSpPr>
        <p:spPr>
          <a:xfrm>
            <a:off x="1913400" y="2718067"/>
            <a:ext cx="8640960" cy="369331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dirty="0">
                <a:latin typeface="Bookman Old Style" panose="02050604050505020204" pitchFamily="18" charset="0"/>
              </a:rPr>
              <a:t>Kezdj el focizni fiatal korban!</a:t>
            </a:r>
          </a:p>
          <a:p>
            <a:r>
              <a:rPr lang="hu-HU" dirty="0">
                <a:latin typeface="Bookman Old Style" panose="02050604050505020204" pitchFamily="18" charset="0"/>
              </a:rPr>
              <a:t>Több csapat legyen egy klubban!</a:t>
            </a:r>
          </a:p>
          <a:p>
            <a:r>
              <a:rPr lang="hu-HU" dirty="0">
                <a:latin typeface="Bookman Old Style" panose="02050604050505020204" pitchFamily="18" charset="0"/>
              </a:rPr>
              <a:t>Kísérletezz, hogy megtaláld a legjobb megoldásokat (játékosok száma, pályaméret, stb.) minden korosztály számára!</a:t>
            </a:r>
          </a:p>
          <a:p>
            <a:r>
              <a:rPr lang="hu-HU" dirty="0">
                <a:latin typeface="Bookman Old Style" panose="02050604050505020204" pitchFamily="18" charset="0"/>
              </a:rPr>
              <a:t>Minden gyerek ugyanannyi időt játsszon!</a:t>
            </a:r>
          </a:p>
          <a:p>
            <a:r>
              <a:rPr lang="hu-HU" dirty="0">
                <a:latin typeface="Bookman Old Style" panose="02050604050505020204" pitchFamily="18" charset="0"/>
              </a:rPr>
              <a:t>Biztosítsd, hogy a végeredmények maradjanak szorosak!</a:t>
            </a:r>
          </a:p>
          <a:p>
            <a:r>
              <a:rPr lang="hu-HU" dirty="0">
                <a:latin typeface="Bookman Old Style" panose="02050604050505020204" pitchFamily="18" charset="0"/>
              </a:rPr>
              <a:t>Fókuszálj a lány- és a női labdarúgásra!</a:t>
            </a:r>
          </a:p>
          <a:p>
            <a:r>
              <a:rPr lang="hu-HU" dirty="0">
                <a:latin typeface="Bookman Old Style" panose="02050604050505020204" pitchFamily="18" charset="0"/>
              </a:rPr>
              <a:t>Szervezz szünidei táborokat!</a:t>
            </a:r>
          </a:p>
          <a:p>
            <a:r>
              <a:rPr lang="hu-HU" dirty="0">
                <a:latin typeface="Bookman Old Style" panose="02050604050505020204" pitchFamily="18" charset="0"/>
              </a:rPr>
              <a:t>Legyenek állapotfelmérések!</a:t>
            </a:r>
          </a:p>
          <a:p>
            <a:r>
              <a:rPr lang="hu-HU" dirty="0">
                <a:latin typeface="Bookman Old Style" panose="02050604050505020204" pitchFamily="18" charset="0"/>
              </a:rPr>
              <a:t>Segítsd elő az iskolák és a klubok közti kapcsolatokat!</a:t>
            </a:r>
          </a:p>
          <a:p>
            <a:r>
              <a:rPr lang="hu-HU" dirty="0">
                <a:latin typeface="Bookman Old Style" panose="02050604050505020204" pitchFamily="18" charset="0"/>
              </a:rPr>
              <a:t>A csapatoknak legyenek kvalifikált edzőik!</a:t>
            </a:r>
          </a:p>
          <a:p>
            <a:r>
              <a:rPr lang="hu-HU" dirty="0">
                <a:latin typeface="Bookman Old Style" panose="02050604050505020204" pitchFamily="18" charset="0"/>
              </a:rPr>
              <a:t>Szervezz promóciós eseményeket!</a:t>
            </a:r>
          </a:p>
          <a:p>
            <a:endParaRPr lang="hu-HU" dirty="0"/>
          </a:p>
        </p:txBody>
      </p:sp>
      <p:sp>
        <p:nvSpPr>
          <p:cNvPr id="2" name="Szövegdoboz 1"/>
          <p:cNvSpPr txBox="1"/>
          <p:nvPr/>
        </p:nvSpPr>
        <p:spPr>
          <a:xfrm>
            <a:off x="1276120" y="6286500"/>
            <a:ext cx="991552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  <p:sp>
        <p:nvSpPr>
          <p:cNvPr id="18" name="Szövegdoboz 17"/>
          <p:cNvSpPr txBox="1"/>
          <p:nvPr/>
        </p:nvSpPr>
        <p:spPr>
          <a:xfrm>
            <a:off x="1579687" y="2213589"/>
            <a:ext cx="172819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b="1" dirty="0" smtClean="0">
                <a:latin typeface="Bookman Old Style" panose="02050604050505020204" pitchFamily="18" charset="0"/>
              </a:rPr>
              <a:t>Néhány tipp</a:t>
            </a:r>
            <a:endParaRPr lang="hu-HU" b="1" dirty="0">
              <a:latin typeface="Bookman Old Style" panose="02050604050505020204" pitchFamily="18" charset="0"/>
            </a:endParaRPr>
          </a:p>
        </p:txBody>
      </p:sp>
      <p:sp>
        <p:nvSpPr>
          <p:cNvPr id="19" name="Szövegdoboz 18"/>
          <p:cNvSpPr txBox="1"/>
          <p:nvPr/>
        </p:nvSpPr>
        <p:spPr>
          <a:xfrm>
            <a:off x="1555818" y="1260812"/>
            <a:ext cx="9816223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sz="2000" b="1" dirty="0" smtClean="0">
                <a:solidFill>
                  <a:schemeClr val="accent6"/>
                </a:solidFill>
                <a:latin typeface="Bookman Old Style" panose="02050604050505020204" pitchFamily="18" charset="0"/>
              </a:rPr>
              <a:t>Növekedés</a:t>
            </a:r>
          </a:p>
          <a:p>
            <a:endParaRPr lang="hu-HU" sz="2000" b="1" dirty="0">
              <a:solidFill>
                <a:schemeClr val="accent6"/>
              </a:solidFill>
              <a:latin typeface="Bookman Old Style" panose="02050604050505020204" pitchFamily="18" charset="0"/>
            </a:endParaRPr>
          </a:p>
          <a:p>
            <a:endParaRPr lang="hu-HU" sz="2000" b="1" dirty="0">
              <a:solidFill>
                <a:schemeClr val="accent6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3234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ím 1"/>
          <p:cNvSpPr txBox="1">
            <a:spLocks/>
          </p:cNvSpPr>
          <p:nvPr/>
        </p:nvSpPr>
        <p:spPr>
          <a:xfrm>
            <a:off x="1415967" y="536216"/>
            <a:ext cx="9635827" cy="57606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hu-HU" sz="2400" b="1" dirty="0" smtClean="0">
                <a:latin typeface="Bookman Old Style" panose="02050604050505020204" pitchFamily="18" charset="0"/>
              </a:rPr>
              <a:t> Az új UEFA </a:t>
            </a:r>
            <a:r>
              <a:rPr lang="hu-HU" sz="2400" b="1" dirty="0" err="1" smtClean="0">
                <a:latin typeface="Bookman Old Style" panose="02050604050505020204" pitchFamily="18" charset="0"/>
              </a:rPr>
              <a:t>Grassroots</a:t>
            </a:r>
            <a:r>
              <a:rPr lang="hu-HU" sz="2400" b="1" dirty="0" smtClean="0">
                <a:latin typeface="Bookman Old Style" panose="02050604050505020204" pitchFamily="18" charset="0"/>
              </a:rPr>
              <a:t> Charta</a:t>
            </a:r>
            <a:endParaRPr lang="hu-HU" sz="2400" b="1" dirty="0">
              <a:latin typeface="Bookman Old Style" panose="02050604050505020204" pitchFamily="18" charset="0"/>
            </a:endParaRPr>
          </a:p>
          <a:p>
            <a:pPr>
              <a:defRPr/>
            </a:pPr>
            <a:endParaRPr lang="hu-HU" sz="5400" b="1" dirty="0">
              <a:latin typeface="Bookman Old Style" panose="02050604050505020204" pitchFamily="18" charset="0"/>
            </a:endParaRP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81" y="214651"/>
            <a:ext cx="1072394" cy="1022515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2190" y="10850"/>
            <a:ext cx="959810" cy="1626797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1415967" y="1355646"/>
            <a:ext cx="952825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  <p:sp>
        <p:nvSpPr>
          <p:cNvPr id="4" name="Szövegdoboz 3"/>
          <p:cNvSpPr txBox="1"/>
          <p:nvPr/>
        </p:nvSpPr>
        <p:spPr>
          <a:xfrm>
            <a:off x="9601200" y="1637647"/>
            <a:ext cx="1314450" cy="6388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  <p:sp>
        <p:nvSpPr>
          <p:cNvPr id="12" name="Szövegdoboz 11"/>
          <p:cNvSpPr txBox="1"/>
          <p:nvPr/>
        </p:nvSpPr>
        <p:spPr>
          <a:xfrm>
            <a:off x="9505950" y="1788557"/>
            <a:ext cx="13335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  <p:sp>
        <p:nvSpPr>
          <p:cNvPr id="13" name="Szövegdoboz 12"/>
          <p:cNvSpPr txBox="1"/>
          <p:nvPr/>
        </p:nvSpPr>
        <p:spPr>
          <a:xfrm>
            <a:off x="1253669" y="6467475"/>
            <a:ext cx="979812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  <p:sp>
        <p:nvSpPr>
          <p:cNvPr id="2" name="Szövegdoboz 1"/>
          <p:cNvSpPr txBox="1"/>
          <p:nvPr/>
        </p:nvSpPr>
        <p:spPr>
          <a:xfrm>
            <a:off x="1276120" y="6286500"/>
            <a:ext cx="991552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583" y="1214901"/>
            <a:ext cx="10048212" cy="5601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églalap 7"/>
          <p:cNvSpPr/>
          <p:nvPr/>
        </p:nvSpPr>
        <p:spPr>
          <a:xfrm>
            <a:off x="1414941" y="4343817"/>
            <a:ext cx="9252033" cy="212365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hu-HU" b="1" dirty="0">
                <a:latin typeface="Bookman Old Style" panose="02050604050505020204" pitchFamily="18" charset="0"/>
              </a:rPr>
              <a:t>Hogyan mérjük</a:t>
            </a:r>
            <a:r>
              <a:rPr lang="hu-HU" b="1" dirty="0" smtClean="0">
                <a:latin typeface="Bookman Old Style" panose="02050604050505020204" pitchFamily="18" charset="0"/>
              </a:rPr>
              <a:t>?</a:t>
            </a:r>
            <a:endParaRPr lang="hu-HU" b="1" dirty="0">
              <a:latin typeface="Bookman Old Style" panose="02050604050505020204" pitchFamily="18" charset="0"/>
            </a:endParaRPr>
          </a:p>
          <a:p>
            <a:pPr lvl="0"/>
            <a:r>
              <a:rPr lang="hu-HU" sz="1600" dirty="0">
                <a:latin typeface="Bookman Old Style" panose="02050604050505020204" pitchFamily="18" charset="0"/>
              </a:rPr>
              <a:t>a)  </a:t>
            </a:r>
            <a:r>
              <a:rPr lang="hu-HU" sz="1600" dirty="0" err="1">
                <a:latin typeface="Bookman Old Style" panose="02050604050505020204" pitchFamily="18" charset="0"/>
              </a:rPr>
              <a:t>A</a:t>
            </a:r>
            <a:r>
              <a:rPr lang="hu-HU" sz="1600" dirty="0" smtClean="0">
                <a:latin typeface="Bookman Old Style" panose="02050604050505020204" pitchFamily="18" charset="0"/>
              </a:rPr>
              <a:t> </a:t>
            </a:r>
            <a:r>
              <a:rPr lang="hu-HU" sz="1600" dirty="0">
                <a:latin typeface="Bookman Old Style" panose="02050604050505020204" pitchFamily="18" charset="0"/>
              </a:rPr>
              <a:t>18 év feletti igazolt játékosok számának %-os aránya a 18 év alattiakhoz </a:t>
            </a:r>
            <a:r>
              <a:rPr lang="hu-HU" sz="1600" dirty="0" smtClean="0">
                <a:latin typeface="Bookman Old Style" panose="02050604050505020204" pitchFamily="18" charset="0"/>
              </a:rPr>
              <a:t>viszonyítva.</a:t>
            </a:r>
            <a:endParaRPr lang="hu-HU" sz="1600" dirty="0">
              <a:latin typeface="Bookman Old Style" panose="02050604050505020204" pitchFamily="18" charset="0"/>
            </a:endParaRPr>
          </a:p>
          <a:p>
            <a:r>
              <a:rPr lang="hu-HU" sz="1600" dirty="0">
                <a:latin typeface="Bookman Old Style" panose="02050604050505020204" pitchFamily="18" charset="0"/>
              </a:rPr>
              <a:t>VAGY</a:t>
            </a:r>
          </a:p>
          <a:p>
            <a:pPr marL="342900" lvl="0" indent="-342900">
              <a:buAutoNum type="alphaLcParenR" startAt="2"/>
            </a:pPr>
            <a:r>
              <a:rPr lang="hu-HU" sz="1600" dirty="0">
                <a:latin typeface="Bookman Old Style" panose="02050604050505020204" pitchFamily="18" charset="0"/>
              </a:rPr>
              <a:t>A</a:t>
            </a:r>
            <a:r>
              <a:rPr lang="hu-HU" sz="1600" dirty="0" smtClean="0">
                <a:latin typeface="Bookman Old Style" panose="02050604050505020204" pitchFamily="18" charset="0"/>
              </a:rPr>
              <a:t> </a:t>
            </a:r>
            <a:r>
              <a:rPr lang="hu-HU" sz="1600" dirty="0">
                <a:latin typeface="Bookman Old Style" panose="02050604050505020204" pitchFamily="18" charset="0"/>
              </a:rPr>
              <a:t>18 év feletti igazolt játékosok számának növekedése 3 éves </a:t>
            </a:r>
            <a:r>
              <a:rPr lang="hu-HU" sz="1600" dirty="0" smtClean="0">
                <a:latin typeface="Bookman Old Style" panose="02050604050505020204" pitchFamily="18" charset="0"/>
              </a:rPr>
              <a:t>időtartamban.</a:t>
            </a:r>
          </a:p>
          <a:p>
            <a:pPr marL="342900" lvl="0" indent="-342900">
              <a:buAutoNum type="alphaLcParenR" startAt="2"/>
            </a:pPr>
            <a:endParaRPr lang="hu-HU" sz="1600" dirty="0" smtClean="0">
              <a:latin typeface="Bookman Old Style" panose="02050604050505020204" pitchFamily="18" charset="0"/>
            </a:endParaRPr>
          </a:p>
          <a:p>
            <a:pPr lvl="0"/>
            <a:endParaRPr lang="hu-HU" sz="1600" dirty="0" smtClean="0">
              <a:latin typeface="Bookman Old Style" panose="02050604050505020204" pitchFamily="18" charset="0"/>
            </a:endParaRPr>
          </a:p>
          <a:p>
            <a:pPr marL="342900" lvl="0" indent="-342900">
              <a:buAutoNum type="alphaLcParenR" startAt="2"/>
            </a:pPr>
            <a:endParaRPr lang="hu-HU" sz="1600" dirty="0" smtClean="0">
              <a:latin typeface="Bookman Old Style" panose="02050604050505020204" pitchFamily="18" charset="0"/>
            </a:endParaRPr>
          </a:p>
          <a:p>
            <a:pPr marL="342900" lvl="0" indent="-342900">
              <a:buAutoNum type="alphaLcParenR" startAt="2"/>
            </a:pPr>
            <a:endParaRPr lang="hu-HU" sz="1600" dirty="0">
              <a:latin typeface="Bookman Old Style" panose="02050604050505020204" pitchFamily="18" charset="0"/>
            </a:endParaRPr>
          </a:p>
        </p:txBody>
      </p:sp>
      <p:sp>
        <p:nvSpPr>
          <p:cNvPr id="17" name="Szövegdoboz 16"/>
          <p:cNvSpPr txBox="1"/>
          <p:nvPr/>
        </p:nvSpPr>
        <p:spPr>
          <a:xfrm>
            <a:off x="1415179" y="2743379"/>
            <a:ext cx="9788785" cy="160043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600" dirty="0">
                <a:latin typeface="Bookman Old Style" panose="02050604050505020204" pitchFamily="18" charset="0"/>
              </a:rPr>
              <a:t>Egészséges sport: az 1. számú sport, nem csak gyerekeknek</a:t>
            </a:r>
            <a:r>
              <a:rPr lang="hu-HU" sz="1600" dirty="0" smtClean="0">
                <a:latin typeface="Bookman Old Style" panose="02050604050505020204" pitchFamily="18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600" dirty="0" smtClean="0">
                <a:latin typeface="Bookman Old Style" panose="02050604050505020204" pitchFamily="18" charset="0"/>
              </a:rPr>
              <a:t>A </a:t>
            </a:r>
            <a:r>
              <a:rPr lang="hu-HU" sz="1600" dirty="0">
                <a:latin typeface="Bookman Old Style" panose="02050604050505020204" pitchFamily="18" charset="0"/>
              </a:rPr>
              <a:t>labdarúgás folyamatos űzése a felnőttek társadalmi/oktatási céljaiért</a:t>
            </a:r>
            <a:r>
              <a:rPr lang="hu-HU" sz="1600" dirty="0" smtClean="0">
                <a:latin typeface="Bookman Old Style" panose="02050604050505020204" pitchFamily="18" charset="0"/>
              </a:rPr>
              <a:t>.</a:t>
            </a:r>
            <a:endParaRPr lang="hu-HU" sz="1600" dirty="0">
              <a:latin typeface="Bookman Old Style" panose="0205060405050502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600" dirty="0">
                <a:latin typeface="Bookman Old Style" panose="02050604050505020204" pitchFamily="18" charset="0"/>
              </a:rPr>
              <a:t>A stabil felnőtt játékos alapból lehet meríteni a következő edző- és vezető generációt</a:t>
            </a:r>
            <a:r>
              <a:rPr lang="hu-HU" sz="1600" dirty="0" smtClean="0">
                <a:latin typeface="Bookman Old Style" panose="02050604050505020204" pitchFamily="18" charset="0"/>
              </a:rPr>
              <a:t>.</a:t>
            </a:r>
            <a:endParaRPr lang="hu-HU" sz="1600" dirty="0">
              <a:latin typeface="Bookman Old Style" panose="0205060405050502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600" dirty="0" smtClean="0">
                <a:latin typeface="Bookman Old Style" panose="02050604050505020204" pitchFamily="18" charset="0"/>
              </a:rPr>
              <a:t>A </a:t>
            </a:r>
            <a:r>
              <a:rPr lang="hu-HU" sz="1600" dirty="0" err="1">
                <a:latin typeface="Bookman Old Style" panose="02050604050505020204" pitchFamily="18" charset="0"/>
              </a:rPr>
              <a:t>grassroots</a:t>
            </a:r>
            <a:r>
              <a:rPr lang="hu-HU" sz="1600" dirty="0">
                <a:latin typeface="Bookman Old Style" panose="02050604050505020204" pitchFamily="18" charset="0"/>
              </a:rPr>
              <a:t> reklámértéke elveszik, ha a játékosok túl fiatalon abbahagyják a labdarúgást</a:t>
            </a:r>
            <a:r>
              <a:rPr lang="hu-HU" sz="1600" dirty="0" smtClean="0">
                <a:latin typeface="Bookman Old Style" panose="02050604050505020204" pitchFamily="18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sz="1600" dirty="0">
              <a:latin typeface="Bookman Old Style" panose="02050604050505020204" pitchFamily="18" charset="0"/>
            </a:endParaRPr>
          </a:p>
          <a:p>
            <a:endParaRPr lang="hu-HU" dirty="0"/>
          </a:p>
        </p:txBody>
      </p:sp>
      <p:sp>
        <p:nvSpPr>
          <p:cNvPr id="20" name="Szövegdoboz 19"/>
          <p:cNvSpPr txBox="1"/>
          <p:nvPr/>
        </p:nvSpPr>
        <p:spPr>
          <a:xfrm>
            <a:off x="1414941" y="2348747"/>
            <a:ext cx="100811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b="1" dirty="0" smtClean="0">
                <a:latin typeface="Bookman Old Style" panose="02050604050505020204" pitchFamily="18" charset="0"/>
              </a:rPr>
              <a:t>Miért?</a:t>
            </a:r>
            <a:endParaRPr lang="hu-HU" b="1" dirty="0">
              <a:latin typeface="Bookman Old Style" panose="02050604050505020204" pitchFamily="18" charset="0"/>
            </a:endParaRPr>
          </a:p>
        </p:txBody>
      </p:sp>
      <p:sp>
        <p:nvSpPr>
          <p:cNvPr id="21" name="Szövegdoboz 20"/>
          <p:cNvSpPr txBox="1"/>
          <p:nvPr/>
        </p:nvSpPr>
        <p:spPr>
          <a:xfrm>
            <a:off x="1352169" y="6389121"/>
            <a:ext cx="979812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  <p:sp>
        <p:nvSpPr>
          <p:cNvPr id="22" name="Szövegdoboz 21"/>
          <p:cNvSpPr txBox="1"/>
          <p:nvPr/>
        </p:nvSpPr>
        <p:spPr>
          <a:xfrm>
            <a:off x="1387741" y="1260812"/>
            <a:ext cx="9816223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sz="2000" b="1" dirty="0" smtClean="0">
                <a:solidFill>
                  <a:schemeClr val="accent6"/>
                </a:solidFill>
                <a:latin typeface="Bookman Old Style" panose="02050604050505020204" pitchFamily="18" charset="0"/>
              </a:rPr>
              <a:t>Megtartás</a:t>
            </a:r>
          </a:p>
          <a:p>
            <a:endParaRPr lang="hu-HU" sz="2000" b="1" dirty="0">
              <a:solidFill>
                <a:schemeClr val="accent6"/>
              </a:solidFill>
              <a:latin typeface="Bookman Old Style" panose="02050604050505020204" pitchFamily="18" charset="0"/>
            </a:endParaRPr>
          </a:p>
          <a:p>
            <a:endParaRPr lang="hu-HU" sz="2000" b="1" dirty="0">
              <a:solidFill>
                <a:schemeClr val="accent6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8946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ím 1"/>
          <p:cNvSpPr txBox="1">
            <a:spLocks/>
          </p:cNvSpPr>
          <p:nvPr/>
        </p:nvSpPr>
        <p:spPr>
          <a:xfrm>
            <a:off x="1415967" y="536216"/>
            <a:ext cx="9635827" cy="57606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hu-HU" sz="2400" b="1" dirty="0" smtClean="0">
                <a:latin typeface="Bookman Old Style" panose="02050604050505020204" pitchFamily="18" charset="0"/>
              </a:rPr>
              <a:t> Az új UEFA </a:t>
            </a:r>
            <a:r>
              <a:rPr lang="hu-HU" sz="2400" b="1" dirty="0" err="1" smtClean="0">
                <a:latin typeface="Bookman Old Style" panose="02050604050505020204" pitchFamily="18" charset="0"/>
              </a:rPr>
              <a:t>Grassroots</a:t>
            </a:r>
            <a:r>
              <a:rPr lang="hu-HU" sz="2400" b="1" dirty="0" smtClean="0">
                <a:latin typeface="Bookman Old Style" panose="02050604050505020204" pitchFamily="18" charset="0"/>
              </a:rPr>
              <a:t> Charta</a:t>
            </a:r>
            <a:endParaRPr lang="hu-HU" sz="2400" b="1" dirty="0">
              <a:latin typeface="Bookman Old Style" panose="02050604050505020204" pitchFamily="18" charset="0"/>
            </a:endParaRPr>
          </a:p>
          <a:p>
            <a:pPr>
              <a:defRPr/>
            </a:pPr>
            <a:endParaRPr lang="hu-HU" sz="5400" b="1" dirty="0">
              <a:latin typeface="Bookman Old Style" panose="02050604050505020204" pitchFamily="18" charset="0"/>
            </a:endParaRP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81" y="214651"/>
            <a:ext cx="1072394" cy="1022515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2190" y="10850"/>
            <a:ext cx="959810" cy="1626797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1415967" y="1355646"/>
            <a:ext cx="952825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  <p:sp>
        <p:nvSpPr>
          <p:cNvPr id="4" name="Szövegdoboz 3"/>
          <p:cNvSpPr txBox="1"/>
          <p:nvPr/>
        </p:nvSpPr>
        <p:spPr>
          <a:xfrm>
            <a:off x="9601200" y="1637647"/>
            <a:ext cx="1314450" cy="6388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  <p:sp>
        <p:nvSpPr>
          <p:cNvPr id="12" name="Szövegdoboz 11"/>
          <p:cNvSpPr txBox="1"/>
          <p:nvPr/>
        </p:nvSpPr>
        <p:spPr>
          <a:xfrm>
            <a:off x="9505950" y="1788557"/>
            <a:ext cx="13335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  <p:sp>
        <p:nvSpPr>
          <p:cNvPr id="13" name="Szövegdoboz 12"/>
          <p:cNvSpPr txBox="1"/>
          <p:nvPr/>
        </p:nvSpPr>
        <p:spPr>
          <a:xfrm>
            <a:off x="1253669" y="6467475"/>
            <a:ext cx="979812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  <p:sp>
        <p:nvSpPr>
          <p:cNvPr id="2" name="Szövegdoboz 1"/>
          <p:cNvSpPr txBox="1"/>
          <p:nvPr/>
        </p:nvSpPr>
        <p:spPr>
          <a:xfrm>
            <a:off x="1276120" y="6286500"/>
            <a:ext cx="991552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  <p:sp>
        <p:nvSpPr>
          <p:cNvPr id="21" name="Szövegdoboz 20"/>
          <p:cNvSpPr txBox="1"/>
          <p:nvPr/>
        </p:nvSpPr>
        <p:spPr>
          <a:xfrm>
            <a:off x="1352169" y="6389121"/>
            <a:ext cx="979812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4280" y="1202089"/>
            <a:ext cx="10113901" cy="5634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Szövegdoboz 17"/>
          <p:cNvSpPr txBox="1"/>
          <p:nvPr/>
        </p:nvSpPr>
        <p:spPr>
          <a:xfrm>
            <a:off x="1491958" y="1217146"/>
            <a:ext cx="9816223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sz="2000" b="1" dirty="0" smtClean="0">
                <a:solidFill>
                  <a:schemeClr val="accent6"/>
                </a:solidFill>
                <a:latin typeface="Bookman Old Style" panose="02050604050505020204" pitchFamily="18" charset="0"/>
              </a:rPr>
              <a:t>Megtartás</a:t>
            </a:r>
          </a:p>
          <a:p>
            <a:endParaRPr lang="hu-HU" sz="2000" b="1" dirty="0">
              <a:solidFill>
                <a:schemeClr val="accent6"/>
              </a:solidFill>
              <a:latin typeface="Bookman Old Style" panose="02050604050505020204" pitchFamily="18" charset="0"/>
            </a:endParaRPr>
          </a:p>
          <a:p>
            <a:endParaRPr lang="hu-HU" sz="2000" b="1" dirty="0">
              <a:solidFill>
                <a:schemeClr val="accent6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9" name="Szövegdoboz 18"/>
          <p:cNvSpPr txBox="1"/>
          <p:nvPr/>
        </p:nvSpPr>
        <p:spPr>
          <a:xfrm>
            <a:off x="1797012" y="2636133"/>
            <a:ext cx="9042437" cy="375487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sz="2000" dirty="0">
                <a:latin typeface="Bookman Old Style" panose="02050604050505020204" pitchFamily="18" charset="0"/>
              </a:rPr>
              <a:t>Legyen klubonként több csapat</a:t>
            </a:r>
            <a:r>
              <a:rPr lang="hu-HU" sz="2000" dirty="0" smtClean="0">
                <a:latin typeface="Bookman Old Style" panose="02050604050505020204" pitchFamily="18" charset="0"/>
              </a:rPr>
              <a:t>!</a:t>
            </a:r>
            <a:endParaRPr lang="hu-HU" sz="2000" dirty="0">
              <a:latin typeface="Bookman Old Style" panose="02050604050505020204" pitchFamily="18" charset="0"/>
            </a:endParaRPr>
          </a:p>
          <a:p>
            <a:r>
              <a:rPr lang="hu-HU" sz="2000" dirty="0">
                <a:latin typeface="Bookman Old Style" panose="02050604050505020204" pitchFamily="18" charset="0"/>
              </a:rPr>
              <a:t>Légy rugalmas a megoldásokban (kispályás meccsek, rugalmas versenynaptárak, lehetőség a 9-9 elleni játékra egy 11-11-ben szabályozott ligában</a:t>
            </a:r>
            <a:r>
              <a:rPr lang="hu-HU" sz="2000" dirty="0" smtClean="0">
                <a:latin typeface="Bookman Old Style" panose="02050604050505020204" pitchFamily="18" charset="0"/>
              </a:rPr>
              <a:t>)!</a:t>
            </a:r>
            <a:endParaRPr lang="hu-HU" sz="2000" dirty="0">
              <a:latin typeface="Bookman Old Style" panose="02050604050505020204" pitchFamily="18" charset="0"/>
            </a:endParaRPr>
          </a:p>
          <a:p>
            <a:r>
              <a:rPr lang="hu-HU" sz="2000" dirty="0">
                <a:latin typeface="Bookman Old Style" panose="02050604050505020204" pitchFamily="18" charset="0"/>
              </a:rPr>
              <a:t>Alakíts ki külön szabályokat a veteránokra</a:t>
            </a:r>
            <a:r>
              <a:rPr lang="hu-HU" sz="2000" dirty="0" smtClean="0">
                <a:latin typeface="Bookman Old Style" panose="02050604050505020204" pitchFamily="18" charset="0"/>
              </a:rPr>
              <a:t>!</a:t>
            </a:r>
            <a:endParaRPr lang="hu-HU" sz="2000" dirty="0">
              <a:latin typeface="Bookman Old Style" panose="02050604050505020204" pitchFamily="18" charset="0"/>
            </a:endParaRPr>
          </a:p>
          <a:p>
            <a:r>
              <a:rPr lang="hu-HU" sz="2000" dirty="0">
                <a:latin typeface="Bookman Old Style" panose="02050604050505020204" pitchFamily="18" charset="0"/>
              </a:rPr>
              <a:t>Dolgozz a </a:t>
            </a:r>
            <a:r>
              <a:rPr lang="hu-HU" sz="2000" dirty="0" smtClean="0">
                <a:latin typeface="Bookman Old Style" panose="02050604050505020204" pitchFamily="18" charset="0"/>
              </a:rPr>
              <a:t>klubadminisztrációs </a:t>
            </a:r>
            <a:r>
              <a:rPr lang="hu-HU" sz="2000" dirty="0">
                <a:latin typeface="Bookman Old Style" panose="02050604050505020204" pitchFamily="18" charset="0"/>
              </a:rPr>
              <a:t>rendszereken</a:t>
            </a:r>
            <a:r>
              <a:rPr lang="hu-HU" sz="2000" dirty="0" smtClean="0">
                <a:latin typeface="Bookman Old Style" panose="02050604050505020204" pitchFamily="18" charset="0"/>
              </a:rPr>
              <a:t>!</a:t>
            </a:r>
            <a:endParaRPr lang="hu-HU" sz="2000" dirty="0">
              <a:latin typeface="Bookman Old Style" panose="02050604050505020204" pitchFamily="18" charset="0"/>
            </a:endParaRPr>
          </a:p>
          <a:p>
            <a:r>
              <a:rPr lang="hu-HU" sz="2000" dirty="0">
                <a:latin typeface="Bookman Old Style" panose="02050604050505020204" pitchFamily="18" charset="0"/>
              </a:rPr>
              <a:t>Legyenek jó edzőid!</a:t>
            </a:r>
          </a:p>
          <a:p>
            <a:r>
              <a:rPr lang="hu-HU" sz="2000" dirty="0">
                <a:latin typeface="Bookman Old Style" panose="02050604050505020204" pitchFamily="18" charset="0"/>
              </a:rPr>
              <a:t>Építsd be a mini-futballt a </a:t>
            </a:r>
            <a:r>
              <a:rPr lang="hu-HU" sz="2000" dirty="0" smtClean="0">
                <a:latin typeface="Bookman Old Style" panose="02050604050505020204" pitchFamily="18" charset="0"/>
              </a:rPr>
              <a:t>klubstruktúrádba</a:t>
            </a:r>
            <a:r>
              <a:rPr lang="hu-HU" sz="2000" dirty="0">
                <a:latin typeface="Bookman Old Style" panose="02050604050505020204" pitchFamily="18" charset="0"/>
              </a:rPr>
              <a:t>!</a:t>
            </a:r>
          </a:p>
          <a:p>
            <a:r>
              <a:rPr lang="hu-HU" sz="2000" dirty="0">
                <a:latin typeface="Bookman Old Style" panose="02050604050505020204" pitchFamily="18" charset="0"/>
              </a:rPr>
              <a:t>Alakíts ki speciális programokat a tinédzsereknek, mint pl. vegyes csapatok</a:t>
            </a:r>
            <a:r>
              <a:rPr lang="hu-HU" sz="2000" dirty="0" smtClean="0">
                <a:latin typeface="Bookman Old Style" panose="02050604050505020204" pitchFamily="18" charset="0"/>
              </a:rPr>
              <a:t>!</a:t>
            </a:r>
            <a:endParaRPr lang="hu-HU" sz="2000" dirty="0">
              <a:latin typeface="Bookman Old Style" panose="02050604050505020204" pitchFamily="18" charset="0"/>
            </a:endParaRPr>
          </a:p>
          <a:p>
            <a:r>
              <a:rPr lang="hu-HU" sz="2000" dirty="0">
                <a:latin typeface="Bookman Old Style" panose="02050604050505020204" pitchFamily="18" charset="0"/>
              </a:rPr>
              <a:t>Használd a közösségi médiát!</a:t>
            </a:r>
          </a:p>
          <a:p>
            <a:endParaRPr lang="hu-HU" dirty="0"/>
          </a:p>
        </p:txBody>
      </p:sp>
      <p:sp>
        <p:nvSpPr>
          <p:cNvPr id="23" name="Szövegdoboz 22"/>
          <p:cNvSpPr txBox="1"/>
          <p:nvPr/>
        </p:nvSpPr>
        <p:spPr>
          <a:xfrm>
            <a:off x="1501006" y="6424999"/>
            <a:ext cx="979812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  <p:sp>
        <p:nvSpPr>
          <p:cNvPr id="24" name="Szövegdoboz 23"/>
          <p:cNvSpPr txBox="1"/>
          <p:nvPr/>
        </p:nvSpPr>
        <p:spPr>
          <a:xfrm>
            <a:off x="1501006" y="2197823"/>
            <a:ext cx="413531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b="1" dirty="0" smtClean="0">
                <a:latin typeface="Bookman Old Style" panose="02050604050505020204" pitchFamily="18" charset="0"/>
              </a:rPr>
              <a:t>Néhány tipp</a:t>
            </a:r>
            <a:endParaRPr lang="hu-HU" b="1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2587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ím 1"/>
          <p:cNvSpPr txBox="1">
            <a:spLocks/>
          </p:cNvSpPr>
          <p:nvPr/>
        </p:nvSpPr>
        <p:spPr>
          <a:xfrm>
            <a:off x="1415967" y="536216"/>
            <a:ext cx="9635827" cy="57606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hu-HU" sz="2400" b="1" dirty="0">
                <a:latin typeface="Bookman Old Style" panose="02050604050505020204" pitchFamily="18" charset="0"/>
              </a:rPr>
              <a:t>A </a:t>
            </a:r>
            <a:r>
              <a:rPr lang="hu-HU" sz="2400" b="1" dirty="0" err="1">
                <a:latin typeface="Bookman Old Style" panose="02050604050505020204" pitchFamily="18" charset="0"/>
              </a:rPr>
              <a:t>grassroots</a:t>
            </a:r>
            <a:r>
              <a:rPr lang="hu-HU" sz="2400" b="1" dirty="0">
                <a:latin typeface="Bookman Old Style" panose="02050604050505020204" pitchFamily="18" charset="0"/>
              </a:rPr>
              <a:t> fogalma</a:t>
            </a:r>
          </a:p>
          <a:p>
            <a:pPr>
              <a:defRPr/>
            </a:pPr>
            <a:endParaRPr lang="hu-HU" sz="2400" b="1" dirty="0">
              <a:latin typeface="Bookman Old Style" panose="02050604050505020204" pitchFamily="18" charset="0"/>
            </a:endParaRPr>
          </a:p>
          <a:p>
            <a:pPr>
              <a:defRPr/>
            </a:pPr>
            <a:endParaRPr lang="hu-HU" sz="5400" b="1" dirty="0">
              <a:latin typeface="Bookman Old Style" panose="02050604050505020204" pitchFamily="18" charset="0"/>
            </a:endParaRP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81" y="214651"/>
            <a:ext cx="1072394" cy="1022515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2190" y="10850"/>
            <a:ext cx="959810" cy="1626797"/>
          </a:xfrm>
          <a:prstGeom prst="rect">
            <a:avLst/>
          </a:prstGeom>
        </p:spPr>
      </p:pic>
      <p:sp>
        <p:nvSpPr>
          <p:cNvPr id="8" name="Szövegdoboz 7"/>
          <p:cNvSpPr txBox="1"/>
          <p:nvPr/>
        </p:nvSpPr>
        <p:spPr>
          <a:xfrm>
            <a:off x="780817" y="2304397"/>
            <a:ext cx="10906125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hu-HU" sz="2000" dirty="0">
                <a:latin typeface="Bookman Old Style" panose="02050604050505020204" pitchFamily="18" charset="0"/>
              </a:rPr>
              <a:t>Minden olyan labdarúgó tevékenység, amely nem hivatásszerű és nem válogatott.</a:t>
            </a:r>
          </a:p>
          <a:p>
            <a:pPr fontAlgn="auto">
              <a:spcBef>
                <a:spcPts val="0"/>
              </a:spcBef>
              <a:spcAft>
                <a:spcPts val="600"/>
              </a:spcAft>
              <a:defRPr/>
            </a:pPr>
            <a:endParaRPr lang="hu-HU" sz="2000" dirty="0">
              <a:latin typeface="Bookman Old Style" panose="02050604050505020204" pitchFamily="18" charset="0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hu-HU" sz="2000" b="1" dirty="0">
                <a:latin typeface="Bookman Old Style" panose="02050604050505020204" pitchFamily="18" charset="0"/>
              </a:rPr>
              <a:t>1996</a:t>
            </a:r>
            <a:r>
              <a:rPr lang="hu-HU" sz="2000" dirty="0">
                <a:latin typeface="Bookman Old Style" panose="02050604050505020204" pitchFamily="18" charset="0"/>
              </a:rPr>
              <a:t> - FUN FOOTBALL COMMITEE (Vezetője: </a:t>
            </a:r>
            <a:r>
              <a:rPr lang="hu-HU" sz="2000" dirty="0" err="1">
                <a:latin typeface="Bookman Old Style" panose="02050604050505020204" pitchFamily="18" charset="0"/>
              </a:rPr>
              <a:t>Rinus</a:t>
            </a:r>
            <a:r>
              <a:rPr lang="hu-HU" sz="2000" dirty="0">
                <a:latin typeface="Bookman Old Style" panose="02050604050505020204" pitchFamily="18" charset="0"/>
              </a:rPr>
              <a:t> </a:t>
            </a:r>
            <a:r>
              <a:rPr lang="hu-HU" sz="2000" dirty="0" err="1">
                <a:latin typeface="Bookman Old Style" panose="02050604050505020204" pitchFamily="18" charset="0"/>
              </a:rPr>
              <a:t>Michels</a:t>
            </a:r>
            <a:r>
              <a:rPr lang="hu-HU" sz="2000" dirty="0">
                <a:latin typeface="Bookman Old Style" panose="02050604050505020204" pitchFamily="18" charset="0"/>
              </a:rPr>
              <a:t>)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hu-HU" sz="2000" b="1" dirty="0">
                <a:latin typeface="Bookman Old Style" panose="02050604050505020204" pitchFamily="18" charset="0"/>
              </a:rPr>
              <a:t>2000</a:t>
            </a:r>
            <a:r>
              <a:rPr lang="hu-HU" sz="2000" dirty="0">
                <a:latin typeface="Bookman Old Style" panose="02050604050505020204" pitchFamily="18" charset="0"/>
              </a:rPr>
              <a:t> - Első UEFA konferencia (Helyszín: </a:t>
            </a:r>
            <a:r>
              <a:rPr lang="hu-HU" sz="2000" dirty="0" err="1">
                <a:latin typeface="Bookman Old Style" panose="02050604050505020204" pitchFamily="18" charset="0"/>
              </a:rPr>
              <a:t>Nyon</a:t>
            </a:r>
            <a:r>
              <a:rPr lang="hu-HU" sz="2000" dirty="0">
                <a:latin typeface="Bookman Old Style" panose="02050604050505020204" pitchFamily="18" charset="0"/>
              </a:rPr>
              <a:t> (Svájc) - </a:t>
            </a:r>
            <a:r>
              <a:rPr lang="hu-HU" sz="2000" dirty="0" err="1">
                <a:latin typeface="Bookman Old Style" panose="02050604050505020204" pitchFamily="18" charset="0"/>
              </a:rPr>
              <a:t>Fun</a:t>
            </a:r>
            <a:r>
              <a:rPr lang="hu-HU" sz="2000" dirty="0">
                <a:latin typeface="Bookman Old Style" panose="02050604050505020204" pitchFamily="18" charset="0"/>
              </a:rPr>
              <a:t> Football </a:t>
            </a:r>
            <a:r>
              <a:rPr lang="hu-HU" sz="2000" dirty="0" err="1">
                <a:latin typeface="Bookman Old Style" panose="02050604050505020204" pitchFamily="18" charset="0"/>
              </a:rPr>
              <a:t>Conference</a:t>
            </a:r>
            <a:endParaRPr lang="hu-HU" sz="2000" dirty="0">
              <a:latin typeface="Bookman Old Style" panose="02050604050505020204" pitchFamily="18" charset="0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hu-HU" sz="2000" b="1" dirty="0">
                <a:latin typeface="Bookman Old Style" panose="02050604050505020204" pitchFamily="18" charset="0"/>
              </a:rPr>
              <a:t>2004</a:t>
            </a:r>
            <a:r>
              <a:rPr lang="hu-HU" sz="2000" dirty="0">
                <a:latin typeface="Bookman Old Style" panose="02050604050505020204" pitchFamily="18" charset="0"/>
              </a:rPr>
              <a:t> - Az UEFA a </a:t>
            </a:r>
            <a:r>
              <a:rPr lang="hu-HU" sz="2000" dirty="0" err="1">
                <a:latin typeface="Bookman Old Style" panose="02050604050505020204" pitchFamily="18" charset="0"/>
              </a:rPr>
              <a:t>Grassroots-t</a:t>
            </a:r>
            <a:r>
              <a:rPr lang="hu-HU" sz="2000" dirty="0">
                <a:latin typeface="Bookman Old Style" panose="02050604050505020204" pitchFamily="18" charset="0"/>
              </a:rPr>
              <a:t> </a:t>
            </a:r>
            <a:r>
              <a:rPr lang="hu-HU" sz="2000" dirty="0" err="1">
                <a:latin typeface="Bookman Old Style" panose="02050604050505020204" pitchFamily="18" charset="0"/>
              </a:rPr>
              <a:t>a</a:t>
            </a:r>
            <a:r>
              <a:rPr lang="hu-HU" sz="2000" dirty="0">
                <a:latin typeface="Bookman Old Style" panose="02050604050505020204" pitchFamily="18" charset="0"/>
              </a:rPr>
              <a:t> labdarúgás kulcsterületévé nyilvánítja.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2000" dirty="0">
                <a:latin typeface="Bookman Old Style" panose="02050604050505020204" pitchFamily="18" charset="0"/>
              </a:rPr>
              <a:t>    </a:t>
            </a:r>
            <a:r>
              <a:rPr lang="hu-HU" sz="2000" b="1" dirty="0" smtClean="0">
                <a:latin typeface="Bookman Old Style" panose="02050604050505020204" pitchFamily="18" charset="0"/>
              </a:rPr>
              <a:t>Cél</a:t>
            </a:r>
            <a:r>
              <a:rPr lang="hu-HU" sz="2000" b="1" dirty="0">
                <a:latin typeface="Bookman Old Style" panose="02050604050505020204" pitchFamily="18" charset="0"/>
              </a:rPr>
              <a:t>:</a:t>
            </a:r>
            <a:r>
              <a:rPr lang="hu-HU" sz="2000" dirty="0">
                <a:latin typeface="Bookman Old Style" panose="02050604050505020204" pitchFamily="18" charset="0"/>
              </a:rPr>
              <a:t> </a:t>
            </a:r>
            <a:r>
              <a:rPr lang="hu-HU" sz="2000" dirty="0" smtClean="0">
                <a:latin typeface="Bookman Old Style" panose="02050604050505020204" pitchFamily="18" charset="0"/>
              </a:rPr>
              <a:t>szélesíteni </a:t>
            </a:r>
            <a:r>
              <a:rPr lang="hu-HU" sz="2000" dirty="0">
                <a:latin typeface="Bookman Old Style" panose="02050604050505020204" pitchFamily="18" charset="0"/>
              </a:rPr>
              <a:t>a labdarúgás tömegbázisát!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hu-HU" sz="2000" b="1" dirty="0">
                <a:latin typeface="Bookman Old Style" panose="02050604050505020204" pitchFamily="18" charset="0"/>
              </a:rPr>
              <a:t>2005</a:t>
            </a:r>
            <a:r>
              <a:rPr lang="hu-HU" sz="2000" dirty="0">
                <a:latin typeface="Bookman Old Style" panose="02050604050505020204" pitchFamily="18" charset="0"/>
              </a:rPr>
              <a:t> - </a:t>
            </a:r>
            <a:r>
              <a:rPr lang="hu-HU" sz="2000" dirty="0" err="1">
                <a:latin typeface="Bookman Old Style" panose="02050604050505020204" pitchFamily="18" charset="0"/>
              </a:rPr>
              <a:t>Grassroots</a:t>
            </a:r>
            <a:r>
              <a:rPr lang="hu-HU" sz="2000" dirty="0">
                <a:latin typeface="Bookman Old Style" panose="02050604050505020204" pitchFamily="18" charset="0"/>
              </a:rPr>
              <a:t> Alapokirat létrehozása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hu-HU" sz="2000" b="1" dirty="0">
                <a:latin typeface="Bookman Old Style" panose="02050604050505020204" pitchFamily="18" charset="0"/>
              </a:rPr>
              <a:t>2006 </a:t>
            </a:r>
            <a:r>
              <a:rPr lang="hu-HU" sz="2000" dirty="0">
                <a:latin typeface="Bookman Old Style" panose="02050604050505020204" pitchFamily="18" charset="0"/>
              </a:rPr>
              <a:t>– </a:t>
            </a:r>
            <a:r>
              <a:rPr lang="hu-HU" sz="2000" dirty="0" err="1">
                <a:latin typeface="Bookman Old Style" panose="02050604050505020204" pitchFamily="18" charset="0"/>
              </a:rPr>
              <a:t>Grassroots</a:t>
            </a:r>
            <a:r>
              <a:rPr lang="hu-HU" sz="2000" dirty="0">
                <a:latin typeface="Bookman Old Style" panose="02050604050505020204" pitchFamily="18" charset="0"/>
              </a:rPr>
              <a:t> Csillagrendszer (értékelési eljárás) létrehozása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hu-HU" sz="2000" b="1" dirty="0">
                <a:latin typeface="Bookman Old Style" panose="02050604050505020204" pitchFamily="18" charset="0"/>
              </a:rPr>
              <a:t>2015</a:t>
            </a:r>
            <a:r>
              <a:rPr lang="hu-HU" sz="2000" dirty="0">
                <a:latin typeface="Bookman Old Style" panose="02050604050505020204" pitchFamily="18" charset="0"/>
              </a:rPr>
              <a:t> – </a:t>
            </a:r>
            <a:r>
              <a:rPr lang="hu-HU" sz="2000" dirty="0" err="1">
                <a:latin typeface="Bookman Old Style" panose="02050604050505020204" pitchFamily="18" charset="0"/>
              </a:rPr>
              <a:t>Grassroots</a:t>
            </a:r>
            <a:r>
              <a:rPr lang="hu-HU" sz="2000" dirty="0">
                <a:latin typeface="Bookman Old Style" panose="02050604050505020204" pitchFamily="18" charset="0"/>
              </a:rPr>
              <a:t> értékelési eljárás módosítása (</a:t>
            </a:r>
            <a:r>
              <a:rPr lang="hu-HU" sz="2000" dirty="0" err="1">
                <a:latin typeface="Bookman Old Style" panose="02050604050505020204" pitchFamily="18" charset="0"/>
              </a:rPr>
              <a:t>Arany-Ezüst-Bronz</a:t>
            </a:r>
            <a:r>
              <a:rPr lang="hu-HU" sz="2000" dirty="0">
                <a:latin typeface="Bookman Old Style" panose="02050604050505020204" pitchFamily="18" charset="0"/>
              </a:rPr>
              <a:t> </a:t>
            </a:r>
            <a:r>
              <a:rPr lang="hu-HU" sz="2000" dirty="0" smtClean="0">
                <a:latin typeface="Bookman Old Style" panose="02050604050505020204" pitchFamily="18" charset="0"/>
              </a:rPr>
              <a:t>fokozatok)</a:t>
            </a:r>
            <a:endParaRPr lang="hu-HU" sz="2000" dirty="0">
              <a:latin typeface="Bookman Old Style" panose="02050604050505020204" pitchFamily="18" charset="0"/>
            </a:endParaRPr>
          </a:p>
          <a:p>
            <a:pPr algn="just"/>
            <a:endParaRPr lang="hu-HU" sz="2000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0816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ím 1"/>
          <p:cNvSpPr txBox="1">
            <a:spLocks/>
          </p:cNvSpPr>
          <p:nvPr/>
        </p:nvSpPr>
        <p:spPr>
          <a:xfrm>
            <a:off x="1415967" y="536216"/>
            <a:ext cx="9635827" cy="57606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hu-HU" sz="2400" b="1" dirty="0" smtClean="0">
                <a:latin typeface="Bookman Old Style" panose="02050604050505020204" pitchFamily="18" charset="0"/>
              </a:rPr>
              <a:t> Az új UEFA </a:t>
            </a:r>
            <a:r>
              <a:rPr lang="hu-HU" sz="2400" b="1" dirty="0" err="1" smtClean="0">
                <a:latin typeface="Bookman Old Style" panose="02050604050505020204" pitchFamily="18" charset="0"/>
              </a:rPr>
              <a:t>Grassroots</a:t>
            </a:r>
            <a:r>
              <a:rPr lang="hu-HU" sz="2400" b="1" dirty="0" smtClean="0">
                <a:latin typeface="Bookman Old Style" panose="02050604050505020204" pitchFamily="18" charset="0"/>
              </a:rPr>
              <a:t> Charta</a:t>
            </a:r>
            <a:endParaRPr lang="hu-HU" sz="2400" b="1" dirty="0">
              <a:latin typeface="Bookman Old Style" panose="02050604050505020204" pitchFamily="18" charset="0"/>
            </a:endParaRPr>
          </a:p>
          <a:p>
            <a:pPr>
              <a:defRPr/>
            </a:pPr>
            <a:endParaRPr lang="hu-HU" sz="5400" b="1" dirty="0">
              <a:latin typeface="Bookman Old Style" panose="02050604050505020204" pitchFamily="18" charset="0"/>
            </a:endParaRP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81" y="214651"/>
            <a:ext cx="1072394" cy="1022515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2190" y="10850"/>
            <a:ext cx="959810" cy="1626797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1415967" y="1355646"/>
            <a:ext cx="952825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  <p:sp>
        <p:nvSpPr>
          <p:cNvPr id="4" name="Szövegdoboz 3"/>
          <p:cNvSpPr txBox="1"/>
          <p:nvPr/>
        </p:nvSpPr>
        <p:spPr>
          <a:xfrm>
            <a:off x="9601200" y="1637647"/>
            <a:ext cx="1314450" cy="6388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  <p:sp>
        <p:nvSpPr>
          <p:cNvPr id="12" name="Szövegdoboz 11"/>
          <p:cNvSpPr txBox="1"/>
          <p:nvPr/>
        </p:nvSpPr>
        <p:spPr>
          <a:xfrm>
            <a:off x="9505950" y="1788557"/>
            <a:ext cx="13335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  <p:sp>
        <p:nvSpPr>
          <p:cNvPr id="13" name="Szövegdoboz 12"/>
          <p:cNvSpPr txBox="1"/>
          <p:nvPr/>
        </p:nvSpPr>
        <p:spPr>
          <a:xfrm>
            <a:off x="1253669" y="6467475"/>
            <a:ext cx="979812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  <p:sp>
        <p:nvSpPr>
          <p:cNvPr id="2" name="Szövegdoboz 1"/>
          <p:cNvSpPr txBox="1"/>
          <p:nvPr/>
        </p:nvSpPr>
        <p:spPr>
          <a:xfrm>
            <a:off x="1276120" y="6286500"/>
            <a:ext cx="991552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  <p:sp>
        <p:nvSpPr>
          <p:cNvPr id="21" name="Szövegdoboz 20"/>
          <p:cNvSpPr txBox="1"/>
          <p:nvPr/>
        </p:nvSpPr>
        <p:spPr>
          <a:xfrm>
            <a:off x="1352169" y="6389121"/>
            <a:ext cx="979812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  <p:sp>
        <p:nvSpPr>
          <p:cNvPr id="23" name="Szövegdoboz 22"/>
          <p:cNvSpPr txBox="1"/>
          <p:nvPr/>
        </p:nvSpPr>
        <p:spPr>
          <a:xfrm>
            <a:off x="1501006" y="6424999"/>
            <a:ext cx="979812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7476" y="1192162"/>
            <a:ext cx="10101656" cy="5644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Szövegdoboz 19"/>
          <p:cNvSpPr txBox="1"/>
          <p:nvPr/>
        </p:nvSpPr>
        <p:spPr>
          <a:xfrm>
            <a:off x="1352169" y="1236252"/>
            <a:ext cx="9816223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sz="2000" b="1" dirty="0" smtClean="0">
                <a:solidFill>
                  <a:schemeClr val="accent6"/>
                </a:solidFill>
                <a:latin typeface="Bookman Old Style" panose="02050604050505020204" pitchFamily="18" charset="0"/>
              </a:rPr>
              <a:t>Oktatás</a:t>
            </a:r>
          </a:p>
          <a:p>
            <a:endParaRPr lang="hu-HU" sz="2000" b="1" dirty="0">
              <a:solidFill>
                <a:schemeClr val="accent6"/>
              </a:solidFill>
              <a:latin typeface="Bookman Old Style" panose="02050604050505020204" pitchFamily="18" charset="0"/>
            </a:endParaRPr>
          </a:p>
          <a:p>
            <a:endParaRPr lang="hu-HU" sz="2000" b="1" dirty="0">
              <a:solidFill>
                <a:schemeClr val="accent6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5" name="Szövegdoboz 24"/>
          <p:cNvSpPr txBox="1"/>
          <p:nvPr/>
        </p:nvSpPr>
        <p:spPr>
          <a:xfrm>
            <a:off x="1352169" y="2157889"/>
            <a:ext cx="10620697" cy="89255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b="1" dirty="0">
                <a:latin typeface="Bookman Old Style" panose="02050604050505020204" pitchFamily="18" charset="0"/>
              </a:rPr>
              <a:t>Miért?</a:t>
            </a:r>
            <a:endParaRPr lang="hu-HU" dirty="0">
              <a:latin typeface="Bookman Old Style" panose="02050604050505020204" pitchFamily="18" charset="0"/>
            </a:endParaRPr>
          </a:p>
          <a:p>
            <a:r>
              <a:rPr lang="hu-HU" sz="1600" dirty="0">
                <a:latin typeface="Bookman Old Style" panose="02050604050505020204" pitchFamily="18" charset="0"/>
              </a:rPr>
              <a:t>Az oktatás az egyik alap értéke az UEFA-nak és mindig az UEFA </a:t>
            </a:r>
            <a:r>
              <a:rPr lang="hu-HU" sz="1600" dirty="0" err="1">
                <a:latin typeface="Bookman Old Style" panose="02050604050505020204" pitchFamily="18" charset="0"/>
              </a:rPr>
              <a:t>Grassroots</a:t>
            </a:r>
            <a:r>
              <a:rPr lang="hu-HU" sz="1600" dirty="0">
                <a:latin typeface="Bookman Old Style" panose="02050604050505020204" pitchFamily="18" charset="0"/>
              </a:rPr>
              <a:t> Charta középpontjában állt.</a:t>
            </a:r>
          </a:p>
          <a:p>
            <a:endParaRPr lang="hu-HU" dirty="0"/>
          </a:p>
        </p:txBody>
      </p:sp>
      <p:sp>
        <p:nvSpPr>
          <p:cNvPr id="26" name="Szövegdoboz 25"/>
          <p:cNvSpPr txBox="1"/>
          <p:nvPr/>
        </p:nvSpPr>
        <p:spPr>
          <a:xfrm>
            <a:off x="1426587" y="6350079"/>
            <a:ext cx="979812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  <p:sp>
        <p:nvSpPr>
          <p:cNvPr id="27" name="Szövegdoboz 26"/>
          <p:cNvSpPr txBox="1"/>
          <p:nvPr/>
        </p:nvSpPr>
        <p:spPr>
          <a:xfrm>
            <a:off x="1276120" y="3040288"/>
            <a:ext cx="10924228" cy="261610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b="1" dirty="0">
                <a:latin typeface="Bookman Old Style" panose="02050604050505020204" pitchFamily="18" charset="0"/>
              </a:rPr>
              <a:t>Hogyan mérjük?</a:t>
            </a:r>
            <a:endParaRPr lang="hu-HU" dirty="0">
              <a:latin typeface="Bookman Old Style" panose="02050604050505020204" pitchFamily="18" charset="0"/>
            </a:endParaRPr>
          </a:p>
          <a:p>
            <a:r>
              <a:rPr lang="hu-HU" sz="1600" dirty="0" smtClean="0">
                <a:latin typeface="Bookman Old Style" panose="02050604050505020204" pitchFamily="18" charset="0"/>
              </a:rPr>
              <a:t>Értékelni kell </a:t>
            </a:r>
            <a:r>
              <a:rPr lang="hu-HU" sz="1600" dirty="0">
                <a:latin typeface="Bookman Old Style" panose="02050604050505020204" pitchFamily="18" charset="0"/>
              </a:rPr>
              <a:t>a </a:t>
            </a:r>
            <a:r>
              <a:rPr lang="hu-HU" sz="1600" dirty="0" err="1">
                <a:latin typeface="Bookman Old Style" panose="02050604050505020204" pitchFamily="18" charset="0"/>
              </a:rPr>
              <a:t>grassroots</a:t>
            </a:r>
            <a:r>
              <a:rPr lang="hu-HU" sz="1600" dirty="0">
                <a:latin typeface="Bookman Old Style" panose="02050604050505020204" pitchFamily="18" charset="0"/>
              </a:rPr>
              <a:t> labdarúgásba bevont edzőket, nem a kurzusokon résztvevők száma </a:t>
            </a:r>
            <a:r>
              <a:rPr lang="hu-HU" sz="1600" dirty="0" smtClean="0">
                <a:latin typeface="Bookman Old Style" panose="02050604050505020204" pitchFamily="18" charset="0"/>
              </a:rPr>
              <a:t>szerint.</a:t>
            </a:r>
            <a:endParaRPr lang="hu-HU" sz="1600" dirty="0">
              <a:latin typeface="Bookman Old Style" panose="02050604050505020204" pitchFamily="18" charset="0"/>
            </a:endParaRPr>
          </a:p>
          <a:p>
            <a:pPr lvl="0"/>
            <a:r>
              <a:rPr lang="hu-HU" sz="1600" dirty="0" smtClean="0">
                <a:latin typeface="Bookman Old Style" panose="02050604050505020204" pitchFamily="18" charset="0"/>
              </a:rPr>
              <a:t>a)     Azoknak </a:t>
            </a:r>
            <a:r>
              <a:rPr lang="hu-HU" sz="1600" dirty="0">
                <a:latin typeface="Bookman Old Style" panose="02050604050505020204" pitchFamily="18" charset="0"/>
              </a:rPr>
              <a:t>a csapatoknak a száma, amiket olyan edző irányít, akinek min. UEFA Önkéntes Oklevele </a:t>
            </a:r>
            <a:r>
              <a:rPr lang="hu-HU" sz="1600" dirty="0" smtClean="0">
                <a:latin typeface="Bookman Old Style" panose="02050604050505020204" pitchFamily="18" charset="0"/>
              </a:rPr>
              <a:t>van.</a:t>
            </a:r>
            <a:endParaRPr lang="hu-HU" sz="1600" dirty="0">
              <a:latin typeface="Bookman Old Style" panose="02050604050505020204" pitchFamily="18" charset="0"/>
            </a:endParaRPr>
          </a:p>
          <a:p>
            <a:r>
              <a:rPr lang="hu-HU" sz="1600" dirty="0">
                <a:latin typeface="Bookman Old Style" panose="02050604050505020204" pitchFamily="18" charset="0"/>
              </a:rPr>
              <a:t>VAGY</a:t>
            </a:r>
          </a:p>
          <a:p>
            <a:pPr lvl="0"/>
            <a:r>
              <a:rPr lang="hu-HU" sz="1600" dirty="0" smtClean="0">
                <a:latin typeface="Bookman Old Style" panose="02050604050505020204" pitchFamily="18" charset="0"/>
              </a:rPr>
              <a:t>b)     Azon csapatok </a:t>
            </a:r>
            <a:r>
              <a:rPr lang="hu-HU" sz="1600" dirty="0">
                <a:latin typeface="Bookman Old Style" panose="02050604050505020204" pitchFamily="18" charset="0"/>
              </a:rPr>
              <a:t>számának növekedése, amiket olyan edző irányít, akinek min. UEFA Önkéntes Oklevele van, 3 éves időtartamban </a:t>
            </a:r>
            <a:r>
              <a:rPr lang="hu-HU" sz="1600" dirty="0" smtClean="0">
                <a:latin typeface="Bookman Old Style" panose="02050604050505020204" pitchFamily="18" charset="0"/>
              </a:rPr>
              <a:t>nézve.</a:t>
            </a:r>
            <a:endParaRPr lang="hu-HU" sz="1600" dirty="0">
              <a:latin typeface="Bookman Old Style" panose="02050604050505020204" pitchFamily="18" charset="0"/>
            </a:endParaRPr>
          </a:p>
          <a:p>
            <a:r>
              <a:rPr lang="hu-HU" sz="1600" dirty="0">
                <a:latin typeface="Bookman Old Style" panose="02050604050505020204" pitchFamily="18" charset="0"/>
              </a:rPr>
              <a:t>ÉS</a:t>
            </a:r>
          </a:p>
          <a:p>
            <a:pPr lvl="0"/>
            <a:r>
              <a:rPr lang="hu-HU" sz="1600" dirty="0" smtClean="0">
                <a:latin typeface="Bookman Old Style" panose="02050604050505020204" pitchFamily="18" charset="0"/>
              </a:rPr>
              <a:t>c)     Azon </a:t>
            </a:r>
            <a:r>
              <a:rPr lang="hu-HU" sz="1600" dirty="0">
                <a:latin typeface="Bookman Old Style" panose="02050604050505020204" pitchFamily="18" charset="0"/>
              </a:rPr>
              <a:t>nők számának %-os aránya, akiknek min. UEFA Önkéntes Oklevele van, az összes edző számához </a:t>
            </a:r>
            <a:r>
              <a:rPr lang="hu-HU" sz="1600" dirty="0" smtClean="0">
                <a:latin typeface="Bookman Old Style" panose="02050604050505020204" pitchFamily="18" charset="0"/>
              </a:rPr>
              <a:t>viszonyítva.</a:t>
            </a:r>
            <a:endParaRPr lang="hu-HU" sz="1600" dirty="0">
              <a:latin typeface="Bookman Old Style" panose="02050604050505020204" pitchFamily="18" charset="0"/>
            </a:endParaRP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719184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ím 1"/>
          <p:cNvSpPr txBox="1">
            <a:spLocks/>
          </p:cNvSpPr>
          <p:nvPr/>
        </p:nvSpPr>
        <p:spPr>
          <a:xfrm>
            <a:off x="1415967" y="536216"/>
            <a:ext cx="9635827" cy="57606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hu-HU" sz="2400" b="1" dirty="0" smtClean="0">
                <a:latin typeface="Bookman Old Style" panose="02050604050505020204" pitchFamily="18" charset="0"/>
              </a:rPr>
              <a:t> Az új UEFA </a:t>
            </a:r>
            <a:r>
              <a:rPr lang="hu-HU" sz="2400" b="1" dirty="0" err="1" smtClean="0">
                <a:latin typeface="Bookman Old Style" panose="02050604050505020204" pitchFamily="18" charset="0"/>
              </a:rPr>
              <a:t>Grassroots</a:t>
            </a:r>
            <a:r>
              <a:rPr lang="hu-HU" sz="2400" b="1" dirty="0" smtClean="0">
                <a:latin typeface="Bookman Old Style" panose="02050604050505020204" pitchFamily="18" charset="0"/>
              </a:rPr>
              <a:t> Charta</a:t>
            </a:r>
            <a:endParaRPr lang="hu-HU" sz="2400" b="1" dirty="0">
              <a:latin typeface="Bookman Old Style" panose="02050604050505020204" pitchFamily="18" charset="0"/>
            </a:endParaRPr>
          </a:p>
          <a:p>
            <a:pPr>
              <a:defRPr/>
            </a:pPr>
            <a:endParaRPr lang="hu-HU" sz="5400" b="1" dirty="0">
              <a:latin typeface="Bookman Old Style" panose="02050604050505020204" pitchFamily="18" charset="0"/>
            </a:endParaRP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81" y="214651"/>
            <a:ext cx="1072394" cy="1022515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2190" y="10850"/>
            <a:ext cx="959810" cy="1626797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1415967" y="1355646"/>
            <a:ext cx="952825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  <p:sp>
        <p:nvSpPr>
          <p:cNvPr id="4" name="Szövegdoboz 3"/>
          <p:cNvSpPr txBox="1"/>
          <p:nvPr/>
        </p:nvSpPr>
        <p:spPr>
          <a:xfrm>
            <a:off x="9601200" y="1637647"/>
            <a:ext cx="1314450" cy="6388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  <p:sp>
        <p:nvSpPr>
          <p:cNvPr id="12" name="Szövegdoboz 11"/>
          <p:cNvSpPr txBox="1"/>
          <p:nvPr/>
        </p:nvSpPr>
        <p:spPr>
          <a:xfrm>
            <a:off x="9505950" y="1788557"/>
            <a:ext cx="13335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  <p:sp>
        <p:nvSpPr>
          <p:cNvPr id="13" name="Szövegdoboz 12"/>
          <p:cNvSpPr txBox="1"/>
          <p:nvPr/>
        </p:nvSpPr>
        <p:spPr>
          <a:xfrm>
            <a:off x="1253669" y="6467475"/>
            <a:ext cx="979812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  <p:sp>
        <p:nvSpPr>
          <p:cNvPr id="2" name="Szövegdoboz 1"/>
          <p:cNvSpPr txBox="1"/>
          <p:nvPr/>
        </p:nvSpPr>
        <p:spPr>
          <a:xfrm>
            <a:off x="1276120" y="6286500"/>
            <a:ext cx="991552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  <p:sp>
        <p:nvSpPr>
          <p:cNvPr id="21" name="Szövegdoboz 20"/>
          <p:cNvSpPr txBox="1"/>
          <p:nvPr/>
        </p:nvSpPr>
        <p:spPr>
          <a:xfrm>
            <a:off x="1352169" y="6389121"/>
            <a:ext cx="979812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4280" y="1202089"/>
            <a:ext cx="10113901" cy="5634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Szövegdoboz 17"/>
          <p:cNvSpPr txBox="1"/>
          <p:nvPr/>
        </p:nvSpPr>
        <p:spPr>
          <a:xfrm>
            <a:off x="1491958" y="1217146"/>
            <a:ext cx="9816223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sz="2000" b="1" dirty="0" smtClean="0">
                <a:solidFill>
                  <a:schemeClr val="accent6"/>
                </a:solidFill>
                <a:latin typeface="Bookman Old Style" panose="02050604050505020204" pitchFamily="18" charset="0"/>
              </a:rPr>
              <a:t>Oktatás</a:t>
            </a:r>
          </a:p>
          <a:p>
            <a:endParaRPr lang="hu-HU" sz="2000" b="1" dirty="0">
              <a:solidFill>
                <a:schemeClr val="accent6"/>
              </a:solidFill>
              <a:latin typeface="Bookman Old Style" panose="02050604050505020204" pitchFamily="18" charset="0"/>
            </a:endParaRPr>
          </a:p>
          <a:p>
            <a:endParaRPr lang="hu-HU" sz="2000" b="1" dirty="0">
              <a:solidFill>
                <a:schemeClr val="accent6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9" name="Szövegdoboz 18"/>
          <p:cNvSpPr txBox="1"/>
          <p:nvPr/>
        </p:nvSpPr>
        <p:spPr>
          <a:xfrm>
            <a:off x="1797012" y="2636133"/>
            <a:ext cx="904243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  <p:sp>
        <p:nvSpPr>
          <p:cNvPr id="23" name="Szövegdoboz 22"/>
          <p:cNvSpPr txBox="1"/>
          <p:nvPr/>
        </p:nvSpPr>
        <p:spPr>
          <a:xfrm>
            <a:off x="1501006" y="6424999"/>
            <a:ext cx="979812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  <p:sp>
        <p:nvSpPr>
          <p:cNvPr id="24" name="Szövegdoboz 23"/>
          <p:cNvSpPr txBox="1"/>
          <p:nvPr/>
        </p:nvSpPr>
        <p:spPr>
          <a:xfrm>
            <a:off x="1501006" y="2197823"/>
            <a:ext cx="413531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b="1" dirty="0" smtClean="0">
                <a:latin typeface="Bookman Old Style" panose="02050604050505020204" pitchFamily="18" charset="0"/>
              </a:rPr>
              <a:t>Néhány bevált tipp</a:t>
            </a:r>
            <a:endParaRPr lang="hu-HU" b="1" dirty="0">
              <a:latin typeface="Bookman Old Style" panose="02050604050505020204" pitchFamily="18" charset="0"/>
            </a:endParaRPr>
          </a:p>
        </p:txBody>
      </p:sp>
      <p:sp>
        <p:nvSpPr>
          <p:cNvPr id="8" name="Téglalap 7"/>
          <p:cNvSpPr/>
          <p:nvPr/>
        </p:nvSpPr>
        <p:spPr>
          <a:xfrm>
            <a:off x="1797012" y="2648887"/>
            <a:ext cx="8832888" cy="375487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hu-HU" sz="2000" dirty="0">
                <a:latin typeface="Bookman Old Style" panose="02050604050505020204" pitchFamily="18" charset="0"/>
              </a:rPr>
              <a:t>Vonjátok be a tanárokat, szülőket, időseket, tinédzsereket!</a:t>
            </a:r>
          </a:p>
          <a:p>
            <a:r>
              <a:rPr lang="hu-HU" sz="2000" dirty="0">
                <a:latin typeface="Bookman Old Style" panose="02050604050505020204" pitchFamily="18" charset="0"/>
              </a:rPr>
              <a:t>Tartsátok meg a jó edzőket/csökkentsétek az edzők </a:t>
            </a:r>
            <a:r>
              <a:rPr lang="hu-HU" sz="2000" dirty="0" smtClean="0">
                <a:latin typeface="Bookman Old Style" panose="02050604050505020204" pitchFamily="18" charset="0"/>
              </a:rPr>
              <a:t>elvándorlását</a:t>
            </a:r>
            <a:r>
              <a:rPr lang="hu-HU" sz="2000" dirty="0">
                <a:latin typeface="Bookman Old Style" panose="02050604050505020204" pitchFamily="18" charset="0"/>
              </a:rPr>
              <a:t>!</a:t>
            </a:r>
          </a:p>
          <a:p>
            <a:r>
              <a:rPr lang="hu-HU" sz="2000" dirty="0">
                <a:latin typeface="Bookman Old Style" panose="02050604050505020204" pitchFamily="18" charset="0"/>
              </a:rPr>
              <a:t>Munka alapú képzés a klubedzőknek (házi oktató vagy mentor</a:t>
            </a:r>
            <a:r>
              <a:rPr lang="hu-HU" sz="2000" dirty="0" smtClean="0">
                <a:latin typeface="Bookman Old Style" panose="02050604050505020204" pitchFamily="18" charset="0"/>
              </a:rPr>
              <a:t>)</a:t>
            </a:r>
            <a:endParaRPr lang="hu-HU" sz="2000" dirty="0">
              <a:latin typeface="Bookman Old Style" panose="02050604050505020204" pitchFamily="18" charset="0"/>
            </a:endParaRPr>
          </a:p>
          <a:p>
            <a:r>
              <a:rPr lang="hu-HU" sz="2000" dirty="0">
                <a:latin typeface="Bookman Old Style" panose="02050604050505020204" pitchFamily="18" charset="0"/>
              </a:rPr>
              <a:t>Rugalmas oktatás (rövid képzési modulok</a:t>
            </a:r>
            <a:r>
              <a:rPr lang="hu-HU" sz="2000" dirty="0" smtClean="0">
                <a:latin typeface="Bookman Old Style" panose="02050604050505020204" pitchFamily="18" charset="0"/>
              </a:rPr>
              <a:t>)</a:t>
            </a:r>
            <a:endParaRPr lang="hu-HU" sz="2000" dirty="0">
              <a:latin typeface="Bookman Old Style" panose="02050604050505020204" pitchFamily="18" charset="0"/>
            </a:endParaRPr>
          </a:p>
          <a:p>
            <a:r>
              <a:rPr lang="hu-HU" sz="2000" dirty="0">
                <a:latin typeface="Bookman Old Style" panose="02050604050505020204" pitchFamily="18" charset="0"/>
              </a:rPr>
              <a:t>Továbbképzés</a:t>
            </a:r>
          </a:p>
          <a:p>
            <a:r>
              <a:rPr lang="hu-HU" sz="2000" dirty="0">
                <a:latin typeface="Bookman Old Style" panose="02050604050505020204" pitchFamily="18" charset="0"/>
              </a:rPr>
              <a:t>Nagyobb hangsúlyt fektetni a készségekre és a kompetenciákra, mint pusztán a tudásra!</a:t>
            </a:r>
          </a:p>
          <a:p>
            <a:r>
              <a:rPr lang="hu-HU" sz="2000" dirty="0">
                <a:latin typeface="Bookman Old Style" panose="02050604050505020204" pitchFamily="18" charset="0"/>
              </a:rPr>
              <a:t>Ingyenes, </a:t>
            </a:r>
            <a:r>
              <a:rPr lang="hu-HU" sz="2000" dirty="0" smtClean="0">
                <a:latin typeface="Bookman Old Style" panose="02050604050505020204" pitchFamily="18" charset="0"/>
              </a:rPr>
              <a:t>költségmentes</a:t>
            </a:r>
            <a:endParaRPr lang="hu-HU" sz="2000" dirty="0">
              <a:latin typeface="Bookman Old Style" panose="02050604050505020204" pitchFamily="18" charset="0"/>
            </a:endParaRPr>
          </a:p>
          <a:p>
            <a:r>
              <a:rPr lang="hu-HU" sz="2000" dirty="0">
                <a:latin typeface="Bookman Old Style" panose="02050604050505020204" pitchFamily="18" charset="0"/>
              </a:rPr>
              <a:t>Internetes támogatás (pl. Nagy-Britannia, Németország, Olaszország, Hollandia és Skandinávia</a:t>
            </a:r>
            <a:r>
              <a:rPr lang="hu-HU" sz="2000" dirty="0" smtClean="0">
                <a:latin typeface="Bookman Old Style" panose="02050604050505020204" pitchFamily="18" charset="0"/>
              </a:rPr>
              <a:t>)</a:t>
            </a:r>
            <a:endParaRPr lang="hu-HU" sz="2000" dirty="0">
              <a:latin typeface="Bookman Old Style" panose="02050604050505020204" pitchFamily="18" charset="0"/>
            </a:endParaRPr>
          </a:p>
          <a:p>
            <a:r>
              <a:rPr lang="hu-HU" sz="2000" dirty="0">
                <a:latin typeface="Bookman Old Style" panose="02050604050505020204" pitchFamily="18" charset="0"/>
              </a:rPr>
              <a:t>Kommunikáció: edzői szövetségek, </a:t>
            </a:r>
            <a:r>
              <a:rPr lang="hu-HU" sz="2000" dirty="0" err="1">
                <a:latin typeface="Bookman Old Style" panose="02050604050505020204" pitchFamily="18" charset="0"/>
              </a:rPr>
              <a:t>licenszes</a:t>
            </a:r>
            <a:r>
              <a:rPr lang="hu-HU" sz="2000" dirty="0">
                <a:latin typeface="Bookman Old Style" panose="02050604050505020204" pitchFamily="18" charset="0"/>
              </a:rPr>
              <a:t> edzői </a:t>
            </a:r>
            <a:r>
              <a:rPr lang="hu-HU" sz="2000" dirty="0" smtClean="0">
                <a:latin typeface="Bookman Old Style" panose="02050604050505020204" pitchFamily="18" charset="0"/>
              </a:rPr>
              <a:t>szövetségek</a:t>
            </a:r>
          </a:p>
          <a:p>
            <a:endParaRPr lang="hu-HU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513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ím 1"/>
          <p:cNvSpPr txBox="1">
            <a:spLocks/>
          </p:cNvSpPr>
          <p:nvPr/>
        </p:nvSpPr>
        <p:spPr>
          <a:xfrm>
            <a:off x="1415967" y="536216"/>
            <a:ext cx="9635827" cy="57606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hu-HU" sz="2400" b="1" dirty="0" smtClean="0">
                <a:latin typeface="Bookman Old Style" panose="02050604050505020204" pitchFamily="18" charset="0"/>
              </a:rPr>
              <a:t> Az új UEFA </a:t>
            </a:r>
            <a:r>
              <a:rPr lang="hu-HU" sz="2400" b="1" dirty="0" err="1" smtClean="0">
                <a:latin typeface="Bookman Old Style" panose="02050604050505020204" pitchFamily="18" charset="0"/>
              </a:rPr>
              <a:t>Grassroots</a:t>
            </a:r>
            <a:r>
              <a:rPr lang="hu-HU" sz="2400" b="1" dirty="0" smtClean="0">
                <a:latin typeface="Bookman Old Style" panose="02050604050505020204" pitchFamily="18" charset="0"/>
              </a:rPr>
              <a:t> Charta</a:t>
            </a:r>
            <a:endParaRPr lang="hu-HU" sz="2400" b="1" dirty="0">
              <a:latin typeface="Bookman Old Style" panose="02050604050505020204" pitchFamily="18" charset="0"/>
            </a:endParaRPr>
          </a:p>
          <a:p>
            <a:pPr>
              <a:defRPr/>
            </a:pPr>
            <a:endParaRPr lang="hu-HU" sz="5400" b="1" dirty="0">
              <a:latin typeface="Bookman Old Style" panose="02050604050505020204" pitchFamily="18" charset="0"/>
            </a:endParaRP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81" y="214651"/>
            <a:ext cx="1072394" cy="1022515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2190" y="10850"/>
            <a:ext cx="959810" cy="1626797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1415967" y="1355646"/>
            <a:ext cx="952825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  <p:sp>
        <p:nvSpPr>
          <p:cNvPr id="4" name="Szövegdoboz 3"/>
          <p:cNvSpPr txBox="1"/>
          <p:nvPr/>
        </p:nvSpPr>
        <p:spPr>
          <a:xfrm>
            <a:off x="9601200" y="1637647"/>
            <a:ext cx="1314450" cy="6388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  <p:sp>
        <p:nvSpPr>
          <p:cNvPr id="12" name="Szövegdoboz 11"/>
          <p:cNvSpPr txBox="1"/>
          <p:nvPr/>
        </p:nvSpPr>
        <p:spPr>
          <a:xfrm>
            <a:off x="9505950" y="1788557"/>
            <a:ext cx="13335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  <p:sp>
        <p:nvSpPr>
          <p:cNvPr id="13" name="Szövegdoboz 12"/>
          <p:cNvSpPr txBox="1"/>
          <p:nvPr/>
        </p:nvSpPr>
        <p:spPr>
          <a:xfrm>
            <a:off x="1253669" y="6467475"/>
            <a:ext cx="979812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  <p:sp>
        <p:nvSpPr>
          <p:cNvPr id="2" name="Szövegdoboz 1"/>
          <p:cNvSpPr txBox="1"/>
          <p:nvPr/>
        </p:nvSpPr>
        <p:spPr>
          <a:xfrm>
            <a:off x="1276120" y="6286500"/>
            <a:ext cx="991552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  <p:sp>
        <p:nvSpPr>
          <p:cNvPr id="21" name="Szövegdoboz 20"/>
          <p:cNvSpPr txBox="1"/>
          <p:nvPr/>
        </p:nvSpPr>
        <p:spPr>
          <a:xfrm>
            <a:off x="1352169" y="6389121"/>
            <a:ext cx="979812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  <p:sp>
        <p:nvSpPr>
          <p:cNvPr id="23" name="Szövegdoboz 22"/>
          <p:cNvSpPr txBox="1"/>
          <p:nvPr/>
        </p:nvSpPr>
        <p:spPr>
          <a:xfrm>
            <a:off x="1501006" y="6424999"/>
            <a:ext cx="979812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7476" y="1192162"/>
            <a:ext cx="10101656" cy="5644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Szövegdoboz 19"/>
          <p:cNvSpPr txBox="1"/>
          <p:nvPr/>
        </p:nvSpPr>
        <p:spPr>
          <a:xfrm>
            <a:off x="1491958" y="1217146"/>
            <a:ext cx="9816223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sz="2000" b="1" dirty="0" smtClean="0">
                <a:solidFill>
                  <a:schemeClr val="accent6"/>
                </a:solidFill>
                <a:latin typeface="Bookman Old Style" panose="02050604050505020204" pitchFamily="18" charset="0"/>
              </a:rPr>
              <a:t>A Fair Play Mindenekelőtt</a:t>
            </a:r>
          </a:p>
          <a:p>
            <a:endParaRPr lang="hu-HU" sz="2000" b="1" dirty="0">
              <a:solidFill>
                <a:schemeClr val="accent6"/>
              </a:solidFill>
              <a:latin typeface="Bookman Old Style" panose="02050604050505020204" pitchFamily="18" charset="0"/>
            </a:endParaRPr>
          </a:p>
          <a:p>
            <a:endParaRPr lang="hu-HU" sz="2000" b="1" dirty="0">
              <a:solidFill>
                <a:schemeClr val="accent6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5" name="Szövegdoboz 24"/>
          <p:cNvSpPr txBox="1"/>
          <p:nvPr/>
        </p:nvSpPr>
        <p:spPr>
          <a:xfrm>
            <a:off x="1482337" y="2235310"/>
            <a:ext cx="10620697" cy="61555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b="1" dirty="0">
                <a:latin typeface="Bookman Old Style" panose="02050604050505020204" pitchFamily="18" charset="0"/>
              </a:rPr>
              <a:t>Miért?</a:t>
            </a:r>
            <a:endParaRPr lang="hu-HU" sz="1600" dirty="0">
              <a:latin typeface="Bookman Old Style" panose="02050604050505020204" pitchFamily="18" charset="0"/>
            </a:endParaRPr>
          </a:p>
          <a:p>
            <a:r>
              <a:rPr lang="hu-HU" sz="1600" dirty="0">
                <a:latin typeface="Bookman Old Style" panose="02050604050505020204" pitchFamily="18" charset="0"/>
              </a:rPr>
              <a:t>A tisztelet </a:t>
            </a:r>
            <a:r>
              <a:rPr lang="hu-HU" sz="1600" dirty="0" smtClean="0">
                <a:latin typeface="Bookman Old Style" panose="02050604050505020204" pitchFamily="18" charset="0"/>
              </a:rPr>
              <a:t>az egyik </a:t>
            </a:r>
            <a:r>
              <a:rPr lang="hu-HU" sz="1600" dirty="0">
                <a:latin typeface="Bookman Old Style" panose="02050604050505020204" pitchFamily="18" charset="0"/>
              </a:rPr>
              <a:t>alap értéke az </a:t>
            </a:r>
            <a:r>
              <a:rPr lang="hu-HU" sz="1600" dirty="0" smtClean="0">
                <a:latin typeface="Bookman Old Style" panose="02050604050505020204" pitchFamily="18" charset="0"/>
              </a:rPr>
              <a:t>UEFA-nak.</a:t>
            </a:r>
            <a:endParaRPr lang="hu-HU" sz="1600" dirty="0">
              <a:latin typeface="Bookman Old Style" panose="02050604050505020204" pitchFamily="18" charset="0"/>
            </a:endParaRPr>
          </a:p>
        </p:txBody>
      </p:sp>
      <p:sp>
        <p:nvSpPr>
          <p:cNvPr id="26" name="Szövegdoboz 25"/>
          <p:cNvSpPr txBox="1"/>
          <p:nvPr/>
        </p:nvSpPr>
        <p:spPr>
          <a:xfrm>
            <a:off x="1426587" y="6350079"/>
            <a:ext cx="979812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  <p:sp>
        <p:nvSpPr>
          <p:cNvPr id="27" name="Szövegdoboz 26"/>
          <p:cNvSpPr txBox="1"/>
          <p:nvPr/>
        </p:nvSpPr>
        <p:spPr>
          <a:xfrm>
            <a:off x="1501005" y="3033937"/>
            <a:ext cx="10629746" cy="252376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b="1" dirty="0">
                <a:latin typeface="Bookman Old Style" panose="02050604050505020204" pitchFamily="18" charset="0"/>
              </a:rPr>
              <a:t>Hogyan mérjük?</a:t>
            </a:r>
            <a:endParaRPr lang="hu-HU" dirty="0">
              <a:latin typeface="Bookman Old Style" panose="02050604050505020204" pitchFamily="18" charset="0"/>
            </a:endParaRPr>
          </a:p>
          <a:p>
            <a:r>
              <a:rPr lang="hu-HU" sz="1600" dirty="0">
                <a:latin typeface="Bookman Old Style" panose="02050604050505020204" pitchFamily="18" charset="0"/>
              </a:rPr>
              <a:t>Befogadó programok az egész közösség számára, kiemelt hangsúlyt fordítva a fair play-re és a tiszteletre minden </a:t>
            </a:r>
            <a:r>
              <a:rPr lang="hu-HU" sz="1600" dirty="0" err="1">
                <a:latin typeface="Bookman Old Style" panose="02050604050505020204" pitchFamily="18" charset="0"/>
              </a:rPr>
              <a:t>grassroots</a:t>
            </a:r>
            <a:r>
              <a:rPr lang="hu-HU" sz="1600" dirty="0">
                <a:latin typeface="Bookman Old Style" panose="02050604050505020204" pitchFamily="18" charset="0"/>
              </a:rPr>
              <a:t> tevékenység során.</a:t>
            </a:r>
          </a:p>
          <a:p>
            <a:endParaRPr lang="hu-HU" dirty="0" smtClean="0"/>
          </a:p>
          <a:p>
            <a:endParaRPr lang="hu-HU" dirty="0"/>
          </a:p>
          <a:p>
            <a:endParaRPr lang="hu-HU" dirty="0" smtClean="0"/>
          </a:p>
          <a:p>
            <a:endParaRPr lang="hu-HU" dirty="0"/>
          </a:p>
          <a:p>
            <a:endParaRPr lang="hu-HU" dirty="0" smtClean="0"/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524988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ím 1"/>
          <p:cNvSpPr txBox="1">
            <a:spLocks/>
          </p:cNvSpPr>
          <p:nvPr/>
        </p:nvSpPr>
        <p:spPr>
          <a:xfrm>
            <a:off x="1415967" y="536216"/>
            <a:ext cx="9635827" cy="57606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hu-HU" sz="2400" b="1" dirty="0" smtClean="0">
                <a:latin typeface="Bookman Old Style" panose="02050604050505020204" pitchFamily="18" charset="0"/>
              </a:rPr>
              <a:t> Az új UEFA </a:t>
            </a:r>
            <a:r>
              <a:rPr lang="hu-HU" sz="2400" b="1" dirty="0" err="1" smtClean="0">
                <a:latin typeface="Bookman Old Style" panose="02050604050505020204" pitchFamily="18" charset="0"/>
              </a:rPr>
              <a:t>Grassroots</a:t>
            </a:r>
            <a:r>
              <a:rPr lang="hu-HU" sz="2400" b="1" dirty="0" smtClean="0">
                <a:latin typeface="Bookman Old Style" panose="02050604050505020204" pitchFamily="18" charset="0"/>
              </a:rPr>
              <a:t> Charta</a:t>
            </a:r>
            <a:endParaRPr lang="hu-HU" sz="2400" b="1" dirty="0">
              <a:latin typeface="Bookman Old Style" panose="02050604050505020204" pitchFamily="18" charset="0"/>
            </a:endParaRPr>
          </a:p>
          <a:p>
            <a:pPr>
              <a:defRPr/>
            </a:pPr>
            <a:endParaRPr lang="hu-HU" sz="5400" b="1" dirty="0">
              <a:latin typeface="Bookman Old Style" panose="02050604050505020204" pitchFamily="18" charset="0"/>
            </a:endParaRP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81" y="214651"/>
            <a:ext cx="1072394" cy="1022515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2190" y="10850"/>
            <a:ext cx="959810" cy="1626797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1415967" y="1355646"/>
            <a:ext cx="952825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  <p:sp>
        <p:nvSpPr>
          <p:cNvPr id="4" name="Szövegdoboz 3"/>
          <p:cNvSpPr txBox="1"/>
          <p:nvPr/>
        </p:nvSpPr>
        <p:spPr>
          <a:xfrm>
            <a:off x="9601200" y="1637647"/>
            <a:ext cx="1314450" cy="6388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  <p:sp>
        <p:nvSpPr>
          <p:cNvPr id="12" name="Szövegdoboz 11"/>
          <p:cNvSpPr txBox="1"/>
          <p:nvPr/>
        </p:nvSpPr>
        <p:spPr>
          <a:xfrm>
            <a:off x="9505950" y="1788557"/>
            <a:ext cx="13335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  <p:sp>
        <p:nvSpPr>
          <p:cNvPr id="13" name="Szövegdoboz 12"/>
          <p:cNvSpPr txBox="1"/>
          <p:nvPr/>
        </p:nvSpPr>
        <p:spPr>
          <a:xfrm>
            <a:off x="1253669" y="6467475"/>
            <a:ext cx="979812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  <p:sp>
        <p:nvSpPr>
          <p:cNvPr id="2" name="Szövegdoboz 1"/>
          <p:cNvSpPr txBox="1"/>
          <p:nvPr/>
        </p:nvSpPr>
        <p:spPr>
          <a:xfrm>
            <a:off x="1276120" y="6286500"/>
            <a:ext cx="991552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  <p:sp>
        <p:nvSpPr>
          <p:cNvPr id="21" name="Szövegdoboz 20"/>
          <p:cNvSpPr txBox="1"/>
          <p:nvPr/>
        </p:nvSpPr>
        <p:spPr>
          <a:xfrm>
            <a:off x="1352169" y="6389121"/>
            <a:ext cx="979812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  <p:sp>
        <p:nvSpPr>
          <p:cNvPr id="23" name="Szövegdoboz 22"/>
          <p:cNvSpPr txBox="1"/>
          <p:nvPr/>
        </p:nvSpPr>
        <p:spPr>
          <a:xfrm>
            <a:off x="1501006" y="6424999"/>
            <a:ext cx="979812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948" y="1154756"/>
            <a:ext cx="10247183" cy="563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Szövegdoboz 21"/>
          <p:cNvSpPr txBox="1"/>
          <p:nvPr/>
        </p:nvSpPr>
        <p:spPr>
          <a:xfrm>
            <a:off x="1343119" y="1355098"/>
            <a:ext cx="9816223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sz="2000" b="1" dirty="0" smtClean="0">
                <a:solidFill>
                  <a:schemeClr val="accent6"/>
                </a:solidFill>
                <a:latin typeface="Bookman Old Style" panose="02050604050505020204" pitchFamily="18" charset="0"/>
              </a:rPr>
              <a:t>A Fair Play Mindenekelőtt</a:t>
            </a:r>
            <a:endParaRPr lang="hu-HU" sz="2000" b="1" dirty="0">
              <a:solidFill>
                <a:schemeClr val="accent6"/>
              </a:solidFill>
              <a:latin typeface="Bookman Old Style" panose="02050604050505020204" pitchFamily="18" charset="0"/>
            </a:endParaRPr>
          </a:p>
          <a:p>
            <a:endParaRPr lang="hu-HU" sz="2000" b="1" dirty="0">
              <a:solidFill>
                <a:schemeClr val="accent6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9" name="Téglalap 8"/>
          <p:cNvSpPr/>
          <p:nvPr/>
        </p:nvSpPr>
        <p:spPr>
          <a:xfrm>
            <a:off x="1415967" y="2028916"/>
            <a:ext cx="6096000" cy="677108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r>
              <a:rPr lang="hu-HU" b="1" dirty="0">
                <a:latin typeface="Bookman Old Style" panose="02050604050505020204" pitchFamily="18" charset="0"/>
              </a:rPr>
              <a:t>Néhány tipp</a:t>
            </a:r>
            <a:endParaRPr lang="hu-HU" dirty="0">
              <a:latin typeface="Bookman Old Style" panose="02050604050505020204" pitchFamily="18" charset="0"/>
            </a:endParaRPr>
          </a:p>
          <a:p>
            <a:r>
              <a:rPr lang="hu-HU" dirty="0">
                <a:latin typeface="Bookman Old Style" panose="02050604050505020204" pitchFamily="18" charset="0"/>
              </a:rPr>
              <a:t>Fair Play programok</a:t>
            </a:r>
            <a:r>
              <a:rPr lang="hu-HU" sz="2000" dirty="0">
                <a:latin typeface="Bookman Old Style" panose="02050604050505020204" pitchFamily="18" charset="0"/>
              </a:rPr>
              <a:t>:</a:t>
            </a:r>
          </a:p>
        </p:txBody>
      </p:sp>
      <p:sp>
        <p:nvSpPr>
          <p:cNvPr id="25" name="Szövegdoboz 24"/>
          <p:cNvSpPr txBox="1"/>
          <p:nvPr/>
        </p:nvSpPr>
        <p:spPr>
          <a:xfrm>
            <a:off x="1627658" y="2839423"/>
            <a:ext cx="5973292" cy="135421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sz="1600" dirty="0">
                <a:latin typeface="Bookman Old Style" panose="02050604050505020204" pitchFamily="18" charset="0"/>
              </a:rPr>
              <a:t>Javítsatok a szülők viselkedésmódján!</a:t>
            </a:r>
          </a:p>
          <a:p>
            <a:r>
              <a:rPr lang="hu-HU" sz="1600" dirty="0">
                <a:latin typeface="Bookman Old Style" panose="02050604050505020204" pitchFamily="18" charset="0"/>
              </a:rPr>
              <a:t>Vezessétek be a </a:t>
            </a:r>
            <a:r>
              <a:rPr lang="hu-HU" sz="1600" dirty="0" smtClean="0">
                <a:latin typeface="Bookman Old Style" panose="02050604050505020204" pitchFamily="18" charset="0"/>
              </a:rPr>
              <a:t>zöld lapot!</a:t>
            </a:r>
            <a:endParaRPr lang="hu-HU" sz="1600" dirty="0">
              <a:latin typeface="Bookman Old Style" panose="02050604050505020204" pitchFamily="18" charset="0"/>
            </a:endParaRPr>
          </a:p>
          <a:p>
            <a:r>
              <a:rPr lang="hu-HU" sz="1600" dirty="0">
                <a:latin typeface="Bookman Old Style" panose="02050604050505020204" pitchFamily="18" charset="0"/>
              </a:rPr>
              <a:t>Legyenek </a:t>
            </a:r>
            <a:r>
              <a:rPr lang="hu-HU" sz="1600" dirty="0" smtClean="0">
                <a:latin typeface="Bookman Old Style" panose="02050604050505020204" pitchFamily="18" charset="0"/>
              </a:rPr>
              <a:t>fair </a:t>
            </a:r>
            <a:r>
              <a:rPr lang="hu-HU" sz="1600" dirty="0">
                <a:latin typeface="Bookman Old Style" panose="02050604050505020204" pitchFamily="18" charset="0"/>
              </a:rPr>
              <a:t>p</a:t>
            </a:r>
            <a:r>
              <a:rPr lang="hu-HU" sz="1600" dirty="0" smtClean="0">
                <a:latin typeface="Bookman Old Style" panose="02050604050505020204" pitchFamily="18" charset="0"/>
              </a:rPr>
              <a:t>lay </a:t>
            </a:r>
            <a:r>
              <a:rPr lang="hu-HU" sz="1600" dirty="0">
                <a:latin typeface="Bookman Old Style" panose="02050604050505020204" pitchFamily="18" charset="0"/>
              </a:rPr>
              <a:t>ranglistáitok!</a:t>
            </a:r>
          </a:p>
          <a:p>
            <a:r>
              <a:rPr lang="hu-HU" sz="1600" dirty="0">
                <a:latin typeface="Bookman Old Style" panose="02050604050505020204" pitchFamily="18" charset="0"/>
              </a:rPr>
              <a:t>Vezessétek be a kötelező kézfogást!</a:t>
            </a:r>
          </a:p>
          <a:p>
            <a:endParaRPr lang="hu-HU" dirty="0"/>
          </a:p>
        </p:txBody>
      </p:sp>
      <p:sp>
        <p:nvSpPr>
          <p:cNvPr id="26" name="Szövegdoboz 25"/>
          <p:cNvSpPr txBox="1"/>
          <p:nvPr/>
        </p:nvSpPr>
        <p:spPr>
          <a:xfrm>
            <a:off x="1415967" y="4102717"/>
            <a:ext cx="464193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dirty="0">
                <a:latin typeface="Bookman Old Style" panose="02050604050505020204" pitchFamily="18" charset="0"/>
              </a:rPr>
              <a:t>Szociális és fogyatékos </a:t>
            </a:r>
            <a:r>
              <a:rPr lang="hu-HU" dirty="0" smtClean="0">
                <a:latin typeface="Bookman Old Style" panose="02050604050505020204" pitchFamily="18" charset="0"/>
              </a:rPr>
              <a:t>programok</a:t>
            </a:r>
            <a:r>
              <a:rPr lang="hu-HU" sz="1600" dirty="0" smtClean="0">
                <a:latin typeface="Bookman Old Style" panose="02050604050505020204" pitchFamily="18" charset="0"/>
              </a:rPr>
              <a:t>:</a:t>
            </a:r>
            <a:endParaRPr lang="hu-HU" sz="1600" dirty="0">
              <a:latin typeface="Bookman Old Style" panose="02050604050505020204" pitchFamily="18" charset="0"/>
            </a:endParaRPr>
          </a:p>
        </p:txBody>
      </p:sp>
      <p:sp>
        <p:nvSpPr>
          <p:cNvPr id="27" name="Szövegdoboz 26"/>
          <p:cNvSpPr txBox="1"/>
          <p:nvPr/>
        </p:nvSpPr>
        <p:spPr>
          <a:xfrm>
            <a:off x="1627658" y="4532879"/>
            <a:ext cx="7440142" cy="160043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sz="1600" dirty="0">
                <a:latin typeface="Bookman Old Style" panose="02050604050505020204" pitchFamily="18" charset="0"/>
              </a:rPr>
              <a:t>F</a:t>
            </a:r>
            <a:r>
              <a:rPr lang="hu-HU" sz="1600" dirty="0" smtClean="0">
                <a:latin typeface="Bookman Old Style" panose="02050604050505020204" pitchFamily="18" charset="0"/>
              </a:rPr>
              <a:t>ogyatékos sportolók</a:t>
            </a:r>
            <a:endParaRPr lang="hu-HU" sz="1600" dirty="0">
              <a:latin typeface="Bookman Old Style" panose="02050604050505020204" pitchFamily="18" charset="0"/>
            </a:endParaRPr>
          </a:p>
          <a:p>
            <a:r>
              <a:rPr lang="hu-HU" sz="1600" dirty="0">
                <a:latin typeface="Bookman Old Style" panose="02050604050505020204" pitchFamily="18" charset="0"/>
              </a:rPr>
              <a:t>P</a:t>
            </a:r>
            <a:r>
              <a:rPr lang="hu-HU" sz="1600" dirty="0" smtClean="0">
                <a:latin typeface="Bookman Old Style" panose="02050604050505020204" pitchFamily="18" charset="0"/>
              </a:rPr>
              <a:t>rogramok </a:t>
            </a:r>
            <a:r>
              <a:rPr lang="hu-HU" sz="1600" dirty="0">
                <a:latin typeface="Bookman Old Style" panose="02050604050505020204" pitchFamily="18" charset="0"/>
              </a:rPr>
              <a:t>a </a:t>
            </a:r>
            <a:r>
              <a:rPr lang="hu-HU" sz="1600" dirty="0" smtClean="0">
                <a:latin typeface="Bookman Old Style" panose="02050604050505020204" pitchFamily="18" charset="0"/>
              </a:rPr>
              <a:t>menekülteknek</a:t>
            </a:r>
            <a:endParaRPr lang="hu-HU" sz="1600" dirty="0">
              <a:latin typeface="Bookman Old Style" panose="02050604050505020204" pitchFamily="18" charset="0"/>
            </a:endParaRPr>
          </a:p>
          <a:p>
            <a:r>
              <a:rPr lang="hu-HU" sz="1600" dirty="0">
                <a:latin typeface="Bookman Old Style" panose="02050604050505020204" pitchFamily="18" charset="0"/>
              </a:rPr>
              <a:t>H</a:t>
            </a:r>
            <a:r>
              <a:rPr lang="hu-HU" sz="1600" dirty="0" smtClean="0">
                <a:latin typeface="Bookman Old Style" panose="02050604050505020204" pitchFamily="18" charset="0"/>
              </a:rPr>
              <a:t>átrányos </a:t>
            </a:r>
            <a:r>
              <a:rPr lang="hu-HU" sz="1600" dirty="0">
                <a:latin typeface="Bookman Old Style" panose="02050604050505020204" pitchFamily="18" charset="0"/>
              </a:rPr>
              <a:t>helyzetű </a:t>
            </a:r>
            <a:r>
              <a:rPr lang="hu-HU" sz="1600" dirty="0" smtClean="0">
                <a:latin typeface="Bookman Old Style" panose="02050604050505020204" pitchFamily="18" charset="0"/>
              </a:rPr>
              <a:t>csoportok</a:t>
            </a:r>
            <a:endParaRPr lang="hu-HU" sz="1600" dirty="0">
              <a:latin typeface="Bookman Old Style" panose="02050604050505020204" pitchFamily="18" charset="0"/>
            </a:endParaRPr>
          </a:p>
          <a:p>
            <a:r>
              <a:rPr lang="hu-HU" sz="1600" dirty="0">
                <a:latin typeface="Bookman Old Style" panose="02050604050505020204" pitchFamily="18" charset="0"/>
              </a:rPr>
              <a:t>H</a:t>
            </a:r>
            <a:r>
              <a:rPr lang="hu-HU" sz="1600" dirty="0" smtClean="0">
                <a:latin typeface="Bookman Old Style" panose="02050604050505020204" pitchFamily="18" charset="0"/>
              </a:rPr>
              <a:t>ajléktalan </a:t>
            </a:r>
            <a:r>
              <a:rPr lang="hu-HU" sz="1600" dirty="0">
                <a:latin typeface="Bookman Old Style" panose="02050604050505020204" pitchFamily="18" charset="0"/>
              </a:rPr>
              <a:t>emberek és </a:t>
            </a:r>
            <a:r>
              <a:rPr lang="hu-HU" sz="1600" dirty="0" smtClean="0">
                <a:latin typeface="Bookman Old Style" panose="02050604050505020204" pitchFamily="18" charset="0"/>
              </a:rPr>
              <a:t>árvák, veszélyeztetett </a:t>
            </a:r>
            <a:r>
              <a:rPr lang="hu-HU" sz="1600" dirty="0">
                <a:latin typeface="Bookman Old Style" panose="02050604050505020204" pitchFamily="18" charset="0"/>
              </a:rPr>
              <a:t>gyermekek és </a:t>
            </a:r>
            <a:r>
              <a:rPr lang="hu-HU" sz="1600" dirty="0" smtClean="0">
                <a:latin typeface="Bookman Old Style" panose="02050604050505020204" pitchFamily="18" charset="0"/>
              </a:rPr>
              <a:t>gondozottak</a:t>
            </a:r>
            <a:endParaRPr lang="hu-HU" sz="1600" dirty="0">
              <a:latin typeface="Bookman Old Style" panose="02050604050505020204" pitchFamily="18" charset="0"/>
            </a:endParaRPr>
          </a:p>
          <a:p>
            <a:r>
              <a:rPr lang="hu-HU" sz="1600" dirty="0">
                <a:latin typeface="Bookman Old Style" panose="02050604050505020204" pitchFamily="18" charset="0"/>
              </a:rPr>
              <a:t>E</a:t>
            </a:r>
            <a:r>
              <a:rPr lang="hu-HU" sz="1600" dirty="0" smtClean="0">
                <a:latin typeface="Bookman Old Style" panose="02050604050505020204" pitchFamily="18" charset="0"/>
              </a:rPr>
              <a:t>tnikai </a:t>
            </a:r>
            <a:r>
              <a:rPr lang="hu-HU" sz="1600" dirty="0">
                <a:latin typeface="Bookman Old Style" panose="02050604050505020204" pitchFamily="18" charset="0"/>
              </a:rPr>
              <a:t>kisebbségek és </a:t>
            </a:r>
            <a:r>
              <a:rPr lang="hu-HU" sz="1600" dirty="0" smtClean="0">
                <a:latin typeface="Bookman Old Style" panose="02050604050505020204" pitchFamily="18" charset="0"/>
              </a:rPr>
              <a:t>rabok</a:t>
            </a:r>
            <a:endParaRPr lang="hu-HU" sz="1600" dirty="0">
              <a:latin typeface="Bookman Old Style" panose="02050604050505020204" pitchFamily="18" charset="0"/>
            </a:endParaRPr>
          </a:p>
          <a:p>
            <a:endParaRPr lang="hu-HU" dirty="0"/>
          </a:p>
        </p:txBody>
      </p:sp>
      <p:sp>
        <p:nvSpPr>
          <p:cNvPr id="28" name="Szövegdoboz 27"/>
          <p:cNvSpPr txBox="1"/>
          <p:nvPr/>
        </p:nvSpPr>
        <p:spPr>
          <a:xfrm>
            <a:off x="1310818" y="6353243"/>
            <a:ext cx="979812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  <p:sp>
        <p:nvSpPr>
          <p:cNvPr id="8" name="Szövegdoboz 7"/>
          <p:cNvSpPr txBox="1"/>
          <p:nvPr/>
        </p:nvSpPr>
        <p:spPr>
          <a:xfrm>
            <a:off x="9505950" y="1788557"/>
            <a:ext cx="590550" cy="70699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518358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ím 1"/>
          <p:cNvSpPr txBox="1">
            <a:spLocks/>
          </p:cNvSpPr>
          <p:nvPr/>
        </p:nvSpPr>
        <p:spPr>
          <a:xfrm>
            <a:off x="1415967" y="536216"/>
            <a:ext cx="9635827" cy="57606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hu-HU" sz="2400" b="1" dirty="0" smtClean="0">
                <a:latin typeface="Bookman Old Style" panose="02050604050505020204" pitchFamily="18" charset="0"/>
              </a:rPr>
              <a:t> Az új UEFA </a:t>
            </a:r>
            <a:r>
              <a:rPr lang="hu-HU" sz="2400" b="1" dirty="0" err="1" smtClean="0">
                <a:latin typeface="Bookman Old Style" panose="02050604050505020204" pitchFamily="18" charset="0"/>
              </a:rPr>
              <a:t>Grassroots</a:t>
            </a:r>
            <a:r>
              <a:rPr lang="hu-HU" sz="2400" b="1" dirty="0" smtClean="0">
                <a:latin typeface="Bookman Old Style" panose="02050604050505020204" pitchFamily="18" charset="0"/>
              </a:rPr>
              <a:t> Charta</a:t>
            </a:r>
            <a:endParaRPr lang="hu-HU" sz="2400" b="1" dirty="0">
              <a:latin typeface="Bookman Old Style" panose="02050604050505020204" pitchFamily="18" charset="0"/>
            </a:endParaRPr>
          </a:p>
          <a:p>
            <a:pPr>
              <a:defRPr/>
            </a:pPr>
            <a:endParaRPr lang="hu-HU" sz="5400" b="1" dirty="0">
              <a:latin typeface="Bookman Old Style" panose="02050604050505020204" pitchFamily="18" charset="0"/>
            </a:endParaRP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81" y="214651"/>
            <a:ext cx="1072394" cy="1022515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2190" y="10850"/>
            <a:ext cx="959810" cy="1626797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1415967" y="1355646"/>
            <a:ext cx="952825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  <p:sp>
        <p:nvSpPr>
          <p:cNvPr id="4" name="Szövegdoboz 3"/>
          <p:cNvSpPr txBox="1"/>
          <p:nvPr/>
        </p:nvSpPr>
        <p:spPr>
          <a:xfrm>
            <a:off x="9601200" y="1637647"/>
            <a:ext cx="1314450" cy="6388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  <p:sp>
        <p:nvSpPr>
          <p:cNvPr id="12" name="Szövegdoboz 11"/>
          <p:cNvSpPr txBox="1"/>
          <p:nvPr/>
        </p:nvSpPr>
        <p:spPr>
          <a:xfrm>
            <a:off x="9505950" y="1788557"/>
            <a:ext cx="13335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  <p:sp>
        <p:nvSpPr>
          <p:cNvPr id="13" name="Szövegdoboz 12"/>
          <p:cNvSpPr txBox="1"/>
          <p:nvPr/>
        </p:nvSpPr>
        <p:spPr>
          <a:xfrm>
            <a:off x="1253669" y="6467475"/>
            <a:ext cx="979812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  <p:sp>
        <p:nvSpPr>
          <p:cNvPr id="2" name="Szövegdoboz 1"/>
          <p:cNvSpPr txBox="1"/>
          <p:nvPr/>
        </p:nvSpPr>
        <p:spPr>
          <a:xfrm>
            <a:off x="1276120" y="6286500"/>
            <a:ext cx="991552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  <p:sp>
        <p:nvSpPr>
          <p:cNvPr id="21" name="Szövegdoboz 20"/>
          <p:cNvSpPr txBox="1"/>
          <p:nvPr/>
        </p:nvSpPr>
        <p:spPr>
          <a:xfrm>
            <a:off x="1352169" y="6389121"/>
            <a:ext cx="979812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  <p:sp>
        <p:nvSpPr>
          <p:cNvPr id="23" name="Szövegdoboz 22"/>
          <p:cNvSpPr txBox="1"/>
          <p:nvPr/>
        </p:nvSpPr>
        <p:spPr>
          <a:xfrm>
            <a:off x="1501006" y="6424999"/>
            <a:ext cx="979812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  <p:sp>
        <p:nvSpPr>
          <p:cNvPr id="22" name="Szövegdoboz 21"/>
          <p:cNvSpPr txBox="1"/>
          <p:nvPr/>
        </p:nvSpPr>
        <p:spPr>
          <a:xfrm>
            <a:off x="1325768" y="1205594"/>
            <a:ext cx="9816223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sz="2000" b="1" dirty="0" smtClean="0">
                <a:solidFill>
                  <a:schemeClr val="accent6"/>
                </a:solidFill>
                <a:latin typeface="Bookman Old Style" panose="02050604050505020204" pitchFamily="18" charset="0"/>
              </a:rPr>
              <a:t>A Fair Play Mindenekelőtt</a:t>
            </a:r>
            <a:endParaRPr lang="hu-HU" sz="2000" b="1" dirty="0">
              <a:solidFill>
                <a:schemeClr val="accent6"/>
              </a:solidFill>
              <a:latin typeface="Bookman Old Style" panose="02050604050505020204" pitchFamily="18" charset="0"/>
            </a:endParaRPr>
          </a:p>
          <a:p>
            <a:endParaRPr lang="hu-HU" sz="2000" b="1" dirty="0">
              <a:solidFill>
                <a:schemeClr val="accent6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8" name="Szövegdoboz 27"/>
          <p:cNvSpPr txBox="1"/>
          <p:nvPr/>
        </p:nvSpPr>
        <p:spPr>
          <a:xfrm>
            <a:off x="1310818" y="6353243"/>
            <a:ext cx="979812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75" y="1730425"/>
            <a:ext cx="9148175" cy="510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Szövegdoboz 19"/>
          <p:cNvSpPr txBox="1"/>
          <p:nvPr/>
        </p:nvSpPr>
        <p:spPr>
          <a:xfrm>
            <a:off x="243135" y="1957834"/>
            <a:ext cx="935806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sz="2000" b="1" dirty="0" smtClean="0">
                <a:solidFill>
                  <a:schemeClr val="accent6"/>
                </a:solidFill>
                <a:latin typeface="Bookman Old Style" panose="02050604050505020204" pitchFamily="18" charset="0"/>
                <a:cs typeface="Arabic Typesetting" panose="03020402040406030203" pitchFamily="66" charset="-78"/>
              </a:rPr>
              <a:t>Az egyetlen lap a gyermeklabdarúgásban (U12-ig)</a:t>
            </a:r>
            <a:endParaRPr lang="hu-HU" sz="2000" b="1" dirty="0">
              <a:solidFill>
                <a:schemeClr val="accent6"/>
              </a:solidFill>
              <a:latin typeface="Bookman Old Style" panose="02050604050505020204" pitchFamily="18" charset="0"/>
              <a:cs typeface="Arabic Typesetting" panose="03020402040406030203" pitchFamily="66" charset="-78"/>
            </a:endParaRPr>
          </a:p>
        </p:txBody>
      </p:sp>
      <p:sp>
        <p:nvSpPr>
          <p:cNvPr id="24" name="Szövegdoboz 23"/>
          <p:cNvSpPr txBox="1"/>
          <p:nvPr/>
        </p:nvSpPr>
        <p:spPr>
          <a:xfrm>
            <a:off x="243134" y="6581003"/>
            <a:ext cx="8748465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sz="1200" dirty="0">
                <a:solidFill>
                  <a:srgbClr val="00B0F0"/>
                </a:solidFill>
                <a:latin typeface="Bookman Old Style" panose="02050604050505020204" pitchFamily="18" charset="0"/>
              </a:rPr>
              <a:t>A </a:t>
            </a:r>
            <a:r>
              <a:rPr lang="hu-HU" sz="1200" b="1" dirty="0">
                <a:solidFill>
                  <a:srgbClr val="00B0F0"/>
                </a:solidFill>
                <a:latin typeface="Bookman Old Style" panose="02050604050505020204" pitchFamily="18" charset="0"/>
              </a:rPr>
              <a:t>Zöld </a:t>
            </a:r>
            <a:r>
              <a:rPr lang="hu-HU" sz="1200" b="1" dirty="0" smtClean="0">
                <a:solidFill>
                  <a:srgbClr val="00B0F0"/>
                </a:solidFill>
                <a:latin typeface="Bookman Old Style" panose="02050604050505020204" pitchFamily="18" charset="0"/>
              </a:rPr>
              <a:t>Lap </a:t>
            </a:r>
            <a:r>
              <a:rPr lang="hu-HU" sz="1200" dirty="0">
                <a:solidFill>
                  <a:srgbClr val="00B0F0"/>
                </a:solidFill>
                <a:latin typeface="Bookman Old Style" panose="02050604050505020204" pitchFamily="18" charset="0"/>
              </a:rPr>
              <a:t>koncepció </a:t>
            </a:r>
            <a:r>
              <a:rPr lang="hu-HU" sz="1200" dirty="0" smtClean="0">
                <a:solidFill>
                  <a:srgbClr val="00B0F0"/>
                </a:solidFill>
                <a:latin typeface="Bookman Old Style" panose="02050604050505020204" pitchFamily="18" charset="0"/>
              </a:rPr>
              <a:t>1996 </a:t>
            </a:r>
            <a:r>
              <a:rPr lang="hu-HU" sz="1200" dirty="0">
                <a:solidFill>
                  <a:srgbClr val="00B0F0"/>
                </a:solidFill>
                <a:latin typeface="Bookman Old Style" panose="02050604050505020204" pitchFamily="18" charset="0"/>
              </a:rPr>
              <a:t>óta </a:t>
            </a:r>
            <a:r>
              <a:rPr lang="hu-HU" sz="1200" dirty="0" smtClean="0">
                <a:solidFill>
                  <a:srgbClr val="00B0F0"/>
                </a:solidFill>
                <a:latin typeface="Bookman Old Style" panose="02050604050505020204" pitchFamily="18" charset="0"/>
              </a:rPr>
              <a:t>fair </a:t>
            </a:r>
            <a:r>
              <a:rPr lang="hu-HU" sz="1200" dirty="0">
                <a:solidFill>
                  <a:srgbClr val="00B0F0"/>
                </a:solidFill>
                <a:latin typeface="Bookman Old Style" panose="02050604050505020204" pitchFamily="18" charset="0"/>
              </a:rPr>
              <a:t>p</a:t>
            </a:r>
            <a:r>
              <a:rPr lang="hu-HU" sz="1200" dirty="0" smtClean="0">
                <a:solidFill>
                  <a:srgbClr val="00B0F0"/>
                </a:solidFill>
                <a:latin typeface="Bookman Old Style" panose="02050604050505020204" pitchFamily="18" charset="0"/>
              </a:rPr>
              <a:t>lay </a:t>
            </a:r>
            <a:r>
              <a:rPr lang="hu-HU" sz="1200" dirty="0">
                <a:solidFill>
                  <a:srgbClr val="00B0F0"/>
                </a:solidFill>
                <a:latin typeface="Bookman Old Style" panose="02050604050505020204" pitchFamily="18" charset="0"/>
              </a:rPr>
              <a:t>nevelési elv Finnországban.</a:t>
            </a:r>
          </a:p>
        </p:txBody>
      </p:sp>
      <p:sp>
        <p:nvSpPr>
          <p:cNvPr id="29" name="Szövegdoboz 28"/>
          <p:cNvSpPr txBox="1"/>
          <p:nvPr/>
        </p:nvSpPr>
        <p:spPr>
          <a:xfrm>
            <a:off x="5643984" y="3194177"/>
            <a:ext cx="1512168" cy="184665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hu-HU" sz="1600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600" dirty="0">
                <a:solidFill>
                  <a:srgbClr val="00B0F0"/>
                </a:solidFill>
                <a:latin typeface="Bookman Old Style" panose="02050604050505020204" pitchFamily="18" charset="0"/>
              </a:rPr>
              <a:t>G</a:t>
            </a:r>
            <a:r>
              <a:rPr lang="hu-HU" sz="1600" dirty="0" smtClean="0">
                <a:solidFill>
                  <a:srgbClr val="00B0F0"/>
                </a:solidFill>
                <a:latin typeface="Bookman Old Style" panose="02050604050505020204" pitchFamily="18" charset="0"/>
              </a:rPr>
              <a:t>yerekek</a:t>
            </a:r>
            <a:endParaRPr lang="hu-HU" sz="1600" dirty="0">
              <a:solidFill>
                <a:srgbClr val="00B0F0"/>
              </a:solidFill>
              <a:latin typeface="Bookman Old Style" panose="02050604050505020204" pitchFamily="18" charset="0"/>
            </a:endParaRPr>
          </a:p>
          <a:p>
            <a:endParaRPr lang="hu-HU" sz="1600" dirty="0">
              <a:solidFill>
                <a:srgbClr val="00B0F0"/>
              </a:solidFill>
              <a:latin typeface="Bookman Old Style" panose="0205060405050502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600" dirty="0">
                <a:solidFill>
                  <a:srgbClr val="00B0F0"/>
                </a:solidFill>
                <a:latin typeface="Bookman Old Style" panose="02050604050505020204" pitchFamily="18" charset="0"/>
              </a:rPr>
              <a:t>S</a:t>
            </a:r>
            <a:r>
              <a:rPr lang="hu-HU" sz="1600" dirty="0" smtClean="0">
                <a:solidFill>
                  <a:srgbClr val="00B0F0"/>
                </a:solidFill>
                <a:latin typeface="Bookman Old Style" panose="02050604050505020204" pitchFamily="18" charset="0"/>
              </a:rPr>
              <a:t>zülők</a:t>
            </a:r>
            <a:endParaRPr lang="hu-HU" sz="1600" dirty="0">
              <a:solidFill>
                <a:srgbClr val="00B0F0"/>
              </a:solidFill>
              <a:latin typeface="Bookman Old Style" panose="02050604050505020204" pitchFamily="18" charset="0"/>
            </a:endParaRPr>
          </a:p>
          <a:p>
            <a:endParaRPr lang="hu-HU" sz="1600" dirty="0">
              <a:solidFill>
                <a:srgbClr val="00B0F0"/>
              </a:solidFill>
              <a:latin typeface="Bookman Old Style" panose="0205060405050502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600" dirty="0">
                <a:solidFill>
                  <a:srgbClr val="00B0F0"/>
                </a:solidFill>
                <a:latin typeface="Bookman Old Style" panose="02050604050505020204" pitchFamily="18" charset="0"/>
              </a:rPr>
              <a:t>E</a:t>
            </a:r>
            <a:r>
              <a:rPr lang="hu-HU" sz="1600" dirty="0" smtClean="0">
                <a:solidFill>
                  <a:srgbClr val="00B0F0"/>
                </a:solidFill>
                <a:latin typeface="Bookman Old Style" panose="02050604050505020204" pitchFamily="18" charset="0"/>
              </a:rPr>
              <a:t>dzők</a:t>
            </a:r>
            <a:endParaRPr lang="hu-HU" sz="1600" dirty="0">
              <a:solidFill>
                <a:srgbClr val="00B0F0"/>
              </a:solidFill>
              <a:latin typeface="Bookman Old Style" panose="02050604050505020204" pitchFamily="18" charset="0"/>
            </a:endParaRPr>
          </a:p>
          <a:p>
            <a:endParaRPr lang="hu-HU" dirty="0"/>
          </a:p>
        </p:txBody>
      </p:sp>
      <p:sp>
        <p:nvSpPr>
          <p:cNvPr id="30" name="Szövegdoboz 29"/>
          <p:cNvSpPr txBox="1"/>
          <p:nvPr/>
        </p:nvSpPr>
        <p:spPr>
          <a:xfrm>
            <a:off x="5643984" y="2374149"/>
            <a:ext cx="3408276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sz="2400" b="1" dirty="0" smtClean="0">
                <a:solidFill>
                  <a:srgbClr val="00B0F0"/>
                </a:solidFill>
                <a:latin typeface="Bookman Old Style" panose="02050604050505020204" pitchFamily="18" charset="0"/>
              </a:rPr>
              <a:t>Zöld lap</a:t>
            </a:r>
          </a:p>
          <a:p>
            <a:endParaRPr lang="hu-HU" sz="1600" b="1" dirty="0" smtClean="0">
              <a:solidFill>
                <a:srgbClr val="00B0F0"/>
              </a:solidFill>
              <a:latin typeface="Bookman Old Style" panose="0205060405050502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600" b="1" dirty="0">
                <a:solidFill>
                  <a:srgbClr val="00B0F0"/>
                </a:solidFill>
                <a:latin typeface="Bookman Old Style" panose="02050604050505020204" pitchFamily="18" charset="0"/>
              </a:rPr>
              <a:t>F</a:t>
            </a:r>
            <a:r>
              <a:rPr lang="hu-HU" sz="1600" b="1" dirty="0" smtClean="0">
                <a:solidFill>
                  <a:srgbClr val="00B0F0"/>
                </a:solidFill>
                <a:latin typeface="Bookman Old Style" panose="02050604050505020204" pitchFamily="18" charset="0"/>
              </a:rPr>
              <a:t>air </a:t>
            </a:r>
            <a:r>
              <a:rPr lang="hu-HU" sz="1600" b="1" dirty="0">
                <a:solidFill>
                  <a:srgbClr val="00B0F0"/>
                </a:solidFill>
                <a:latin typeface="Bookman Old Style" panose="02050604050505020204" pitchFamily="18" charset="0"/>
              </a:rPr>
              <a:t>p</a:t>
            </a:r>
            <a:r>
              <a:rPr lang="hu-HU" sz="1600" b="1" dirty="0" smtClean="0">
                <a:solidFill>
                  <a:srgbClr val="00B0F0"/>
                </a:solidFill>
                <a:latin typeface="Bookman Old Style" panose="02050604050505020204" pitchFamily="18" charset="0"/>
              </a:rPr>
              <a:t>lay </a:t>
            </a:r>
            <a:r>
              <a:rPr lang="hu-HU" sz="1600" dirty="0">
                <a:solidFill>
                  <a:srgbClr val="00B0F0"/>
                </a:solidFill>
                <a:latin typeface="Bookman Old Style" panose="02050604050505020204" pitchFamily="18" charset="0"/>
              </a:rPr>
              <a:t>- </a:t>
            </a:r>
            <a:r>
              <a:rPr lang="hu-HU" sz="1600" dirty="0" smtClean="0">
                <a:solidFill>
                  <a:srgbClr val="00B0F0"/>
                </a:solidFill>
                <a:latin typeface="Bookman Old Style" panose="02050604050505020204" pitchFamily="18" charset="0"/>
              </a:rPr>
              <a:t>Oktatás</a:t>
            </a:r>
            <a:endParaRPr lang="hu-HU" sz="1600" dirty="0">
              <a:solidFill>
                <a:srgbClr val="00B0F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8" name="Szövegdoboz 7"/>
          <p:cNvSpPr txBox="1"/>
          <p:nvPr/>
        </p:nvSpPr>
        <p:spPr>
          <a:xfrm>
            <a:off x="5286375" y="3013446"/>
            <a:ext cx="35760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  <p:sp>
        <p:nvSpPr>
          <p:cNvPr id="9" name="Szövegdoboz 8"/>
          <p:cNvSpPr txBox="1"/>
          <p:nvPr/>
        </p:nvSpPr>
        <p:spPr>
          <a:xfrm>
            <a:off x="7348122" y="1957061"/>
            <a:ext cx="1110078" cy="5575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59973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ím 1"/>
          <p:cNvSpPr txBox="1">
            <a:spLocks/>
          </p:cNvSpPr>
          <p:nvPr/>
        </p:nvSpPr>
        <p:spPr>
          <a:xfrm>
            <a:off x="1415967" y="536216"/>
            <a:ext cx="9635827" cy="57606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hu-HU" sz="2400" b="1" dirty="0" smtClean="0">
                <a:latin typeface="Bookman Old Style" panose="02050604050505020204" pitchFamily="18" charset="0"/>
              </a:rPr>
              <a:t> Az új UEFA </a:t>
            </a:r>
            <a:r>
              <a:rPr lang="hu-HU" sz="2400" b="1" dirty="0" err="1" smtClean="0">
                <a:latin typeface="Bookman Old Style" panose="02050604050505020204" pitchFamily="18" charset="0"/>
              </a:rPr>
              <a:t>Grassroots</a:t>
            </a:r>
            <a:r>
              <a:rPr lang="hu-HU" sz="2400" b="1" dirty="0" smtClean="0">
                <a:latin typeface="Bookman Old Style" panose="02050604050505020204" pitchFamily="18" charset="0"/>
              </a:rPr>
              <a:t> Charta</a:t>
            </a:r>
            <a:endParaRPr lang="hu-HU" sz="2400" b="1" dirty="0">
              <a:latin typeface="Bookman Old Style" panose="02050604050505020204" pitchFamily="18" charset="0"/>
            </a:endParaRPr>
          </a:p>
          <a:p>
            <a:pPr>
              <a:defRPr/>
            </a:pPr>
            <a:endParaRPr lang="hu-HU" sz="5400" b="1" dirty="0">
              <a:latin typeface="Bookman Old Style" panose="02050604050505020204" pitchFamily="18" charset="0"/>
            </a:endParaRP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81" y="214651"/>
            <a:ext cx="1072394" cy="1022515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2190" y="10850"/>
            <a:ext cx="959810" cy="1626797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1415967" y="1355646"/>
            <a:ext cx="952825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  <p:sp>
        <p:nvSpPr>
          <p:cNvPr id="4" name="Szövegdoboz 3"/>
          <p:cNvSpPr txBox="1"/>
          <p:nvPr/>
        </p:nvSpPr>
        <p:spPr>
          <a:xfrm>
            <a:off x="9601200" y="1637647"/>
            <a:ext cx="1314450" cy="6388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  <p:sp>
        <p:nvSpPr>
          <p:cNvPr id="12" name="Szövegdoboz 11"/>
          <p:cNvSpPr txBox="1"/>
          <p:nvPr/>
        </p:nvSpPr>
        <p:spPr>
          <a:xfrm>
            <a:off x="9505950" y="1788557"/>
            <a:ext cx="13335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  <p:sp>
        <p:nvSpPr>
          <p:cNvPr id="13" name="Szövegdoboz 12"/>
          <p:cNvSpPr txBox="1"/>
          <p:nvPr/>
        </p:nvSpPr>
        <p:spPr>
          <a:xfrm>
            <a:off x="1253669" y="6467475"/>
            <a:ext cx="979812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  <p:sp>
        <p:nvSpPr>
          <p:cNvPr id="2" name="Szövegdoboz 1"/>
          <p:cNvSpPr txBox="1"/>
          <p:nvPr/>
        </p:nvSpPr>
        <p:spPr>
          <a:xfrm>
            <a:off x="1276120" y="6286500"/>
            <a:ext cx="991552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  <p:sp>
        <p:nvSpPr>
          <p:cNvPr id="21" name="Szövegdoboz 20"/>
          <p:cNvSpPr txBox="1"/>
          <p:nvPr/>
        </p:nvSpPr>
        <p:spPr>
          <a:xfrm>
            <a:off x="1352169" y="6389121"/>
            <a:ext cx="979812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  <p:sp>
        <p:nvSpPr>
          <p:cNvPr id="23" name="Szövegdoboz 22"/>
          <p:cNvSpPr txBox="1"/>
          <p:nvPr/>
        </p:nvSpPr>
        <p:spPr>
          <a:xfrm>
            <a:off x="1501006" y="6424999"/>
            <a:ext cx="979812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  <p:sp>
        <p:nvSpPr>
          <p:cNvPr id="28" name="Szövegdoboz 27"/>
          <p:cNvSpPr txBox="1"/>
          <p:nvPr/>
        </p:nvSpPr>
        <p:spPr>
          <a:xfrm>
            <a:off x="1310818" y="6353243"/>
            <a:ext cx="979812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673" y="1154756"/>
            <a:ext cx="10082413" cy="563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Szövegdoboz 25"/>
          <p:cNvSpPr txBox="1"/>
          <p:nvPr/>
        </p:nvSpPr>
        <p:spPr>
          <a:xfrm>
            <a:off x="1491958" y="1217146"/>
            <a:ext cx="9816223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sz="2000" b="1" dirty="0" smtClean="0">
                <a:solidFill>
                  <a:schemeClr val="accent6"/>
                </a:solidFill>
                <a:latin typeface="Bookman Old Style" panose="02050604050505020204" pitchFamily="18" charset="0"/>
              </a:rPr>
              <a:t>Feltételek</a:t>
            </a:r>
          </a:p>
          <a:p>
            <a:endParaRPr lang="hu-HU" sz="2000" b="1" dirty="0">
              <a:solidFill>
                <a:schemeClr val="accent6"/>
              </a:solidFill>
              <a:latin typeface="Bookman Old Style" panose="02050604050505020204" pitchFamily="18" charset="0"/>
            </a:endParaRPr>
          </a:p>
          <a:p>
            <a:endParaRPr lang="hu-HU" sz="2000" b="1" dirty="0">
              <a:solidFill>
                <a:schemeClr val="accent6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1" name="Szövegdoboz 30"/>
          <p:cNvSpPr txBox="1"/>
          <p:nvPr/>
        </p:nvSpPr>
        <p:spPr>
          <a:xfrm>
            <a:off x="1491958" y="2229118"/>
            <a:ext cx="100811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b="1" dirty="0" smtClean="0">
                <a:latin typeface="Bookman Old Style" panose="02050604050505020204" pitchFamily="18" charset="0"/>
              </a:rPr>
              <a:t>Miért?</a:t>
            </a:r>
            <a:endParaRPr lang="hu-HU" b="1" dirty="0">
              <a:latin typeface="Bookman Old Style" panose="02050604050505020204" pitchFamily="18" charset="0"/>
            </a:endParaRPr>
          </a:p>
        </p:txBody>
      </p:sp>
      <p:sp>
        <p:nvSpPr>
          <p:cNvPr id="32" name="Szövegdoboz 31"/>
          <p:cNvSpPr txBox="1"/>
          <p:nvPr/>
        </p:nvSpPr>
        <p:spPr>
          <a:xfrm>
            <a:off x="1776661" y="2602379"/>
            <a:ext cx="8538914" cy="160043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sz="1600" dirty="0">
                <a:latin typeface="Bookman Old Style" panose="02050604050505020204" pitchFamily="18" charset="0"/>
              </a:rPr>
              <a:t>Az előfeltételek adottak az előző UEFA </a:t>
            </a:r>
            <a:r>
              <a:rPr lang="hu-HU" sz="1600" dirty="0" err="1">
                <a:latin typeface="Bookman Old Style" panose="02050604050505020204" pitchFamily="18" charset="0"/>
              </a:rPr>
              <a:t>Grassroots</a:t>
            </a:r>
            <a:r>
              <a:rPr lang="hu-HU" sz="1600" dirty="0">
                <a:latin typeface="Bookman Old Style" panose="02050604050505020204" pitchFamily="18" charset="0"/>
              </a:rPr>
              <a:t> Charta követelményei alapján</a:t>
            </a:r>
            <a:r>
              <a:rPr lang="hu-HU" sz="1600" dirty="0" smtClean="0">
                <a:latin typeface="Bookman Old Style" panose="02050604050505020204" pitchFamily="18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sz="1600" dirty="0">
              <a:latin typeface="Bookman Old Style" panose="02050604050505020204" pitchFamily="18" charset="0"/>
            </a:endParaRPr>
          </a:p>
          <a:p>
            <a:r>
              <a:rPr lang="hu-HU" sz="1600" dirty="0">
                <a:latin typeface="Bookman Old Style" panose="02050604050505020204" pitchFamily="18" charset="0"/>
              </a:rPr>
              <a:t>Ismerd a játékosaid és klubjaid</a:t>
            </a:r>
            <a:r>
              <a:rPr lang="hu-HU" sz="1600" dirty="0" smtClean="0">
                <a:latin typeface="Bookman Old Style" panose="02050604050505020204" pitchFamily="18" charset="0"/>
              </a:rPr>
              <a:t>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sz="1600" dirty="0">
              <a:latin typeface="Bookman Old Style" panose="02050604050505020204" pitchFamily="18" charset="0"/>
            </a:endParaRPr>
          </a:p>
          <a:p>
            <a:r>
              <a:rPr lang="hu-HU" sz="1600" dirty="0">
                <a:latin typeface="Bookman Old Style" panose="02050604050505020204" pitchFamily="18" charset="0"/>
              </a:rPr>
              <a:t>Segítsd a megyéket, körzeteket és a klubokat!</a:t>
            </a:r>
          </a:p>
          <a:p>
            <a:endParaRPr lang="hu-HU" dirty="0"/>
          </a:p>
        </p:txBody>
      </p:sp>
      <p:sp>
        <p:nvSpPr>
          <p:cNvPr id="8" name="Téglalap 7"/>
          <p:cNvSpPr/>
          <p:nvPr/>
        </p:nvSpPr>
        <p:spPr>
          <a:xfrm>
            <a:off x="1501006" y="4096505"/>
            <a:ext cx="2170787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hu-HU" b="1" dirty="0">
                <a:latin typeface="Bookman Old Style" panose="02050604050505020204" pitchFamily="18" charset="0"/>
              </a:rPr>
              <a:t>Hogyan mérjük?</a:t>
            </a:r>
            <a:endParaRPr lang="hu-HU" dirty="0">
              <a:latin typeface="Bookman Old Style" panose="02050604050505020204" pitchFamily="18" charset="0"/>
            </a:endParaRPr>
          </a:p>
        </p:txBody>
      </p:sp>
      <p:sp>
        <p:nvSpPr>
          <p:cNvPr id="33" name="Szövegdoboz 32"/>
          <p:cNvSpPr txBox="1"/>
          <p:nvPr/>
        </p:nvSpPr>
        <p:spPr>
          <a:xfrm>
            <a:off x="1776661" y="4562354"/>
            <a:ext cx="5508612" cy="160043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sz="1600" dirty="0" err="1">
                <a:latin typeface="Bookman Old Style" panose="02050604050505020204" pitchFamily="18" charset="0"/>
              </a:rPr>
              <a:t>G</a:t>
            </a:r>
            <a:r>
              <a:rPr lang="hu-HU" sz="1600" dirty="0" err="1" smtClean="0">
                <a:latin typeface="Bookman Old Style" panose="02050604050505020204" pitchFamily="18" charset="0"/>
              </a:rPr>
              <a:t>rassroots</a:t>
            </a:r>
            <a:r>
              <a:rPr lang="hu-HU" sz="1600" dirty="0" smtClean="0">
                <a:latin typeface="Bookman Old Style" panose="02050604050505020204" pitchFamily="18" charset="0"/>
              </a:rPr>
              <a:t> </a:t>
            </a:r>
            <a:r>
              <a:rPr lang="hu-HU" sz="1600" dirty="0">
                <a:latin typeface="Bookman Old Style" panose="02050604050505020204" pitchFamily="18" charset="0"/>
              </a:rPr>
              <a:t>struktúra </a:t>
            </a:r>
            <a:endParaRPr lang="hu-HU" sz="1600" dirty="0" smtClean="0">
              <a:latin typeface="Bookman Old Style" panose="02050604050505020204" pitchFamily="18" charset="0"/>
            </a:endParaRPr>
          </a:p>
          <a:p>
            <a:endParaRPr lang="hu-HU" sz="1600" dirty="0">
              <a:latin typeface="Bookman Old Style" panose="02050604050505020204" pitchFamily="18" charset="0"/>
            </a:endParaRPr>
          </a:p>
          <a:p>
            <a:r>
              <a:rPr lang="hu-HU" sz="1600" dirty="0">
                <a:latin typeface="Bookman Old Style" panose="02050604050505020204" pitchFamily="18" charset="0"/>
              </a:rPr>
              <a:t>R</a:t>
            </a:r>
            <a:r>
              <a:rPr lang="hu-HU" sz="1600" dirty="0" smtClean="0">
                <a:latin typeface="Bookman Old Style" panose="02050604050505020204" pitchFamily="18" charset="0"/>
              </a:rPr>
              <a:t>egisztrációs </a:t>
            </a:r>
            <a:r>
              <a:rPr lang="hu-HU" sz="1600" dirty="0">
                <a:latin typeface="Bookman Old Style" panose="02050604050505020204" pitchFamily="18" charset="0"/>
              </a:rPr>
              <a:t>rendszer a játékosoknak és </a:t>
            </a:r>
            <a:r>
              <a:rPr lang="hu-HU" sz="1600" dirty="0" smtClean="0">
                <a:latin typeface="Bookman Old Style" panose="02050604050505020204" pitchFamily="18" charset="0"/>
              </a:rPr>
              <a:t>edzőknek</a:t>
            </a:r>
          </a:p>
          <a:p>
            <a:endParaRPr lang="hu-HU" sz="1600" dirty="0">
              <a:latin typeface="Bookman Old Style" panose="02050604050505020204" pitchFamily="18" charset="0"/>
            </a:endParaRPr>
          </a:p>
          <a:p>
            <a:r>
              <a:rPr lang="hu-HU" sz="1600" dirty="0">
                <a:latin typeface="Bookman Old Style" panose="02050604050505020204" pitchFamily="18" charset="0"/>
              </a:rPr>
              <a:t>K</a:t>
            </a:r>
            <a:r>
              <a:rPr lang="hu-HU" sz="1600" dirty="0" smtClean="0">
                <a:latin typeface="Bookman Old Style" panose="02050604050505020204" pitchFamily="18" charset="0"/>
              </a:rPr>
              <a:t>lub </a:t>
            </a:r>
            <a:r>
              <a:rPr lang="hu-HU" sz="1600" dirty="0">
                <a:latin typeface="Bookman Old Style" panose="02050604050505020204" pitchFamily="18" charset="0"/>
              </a:rPr>
              <a:t>és intézményi programok</a:t>
            </a:r>
          </a:p>
          <a:p>
            <a:endParaRPr lang="hu-HU" dirty="0"/>
          </a:p>
        </p:txBody>
      </p:sp>
      <p:sp>
        <p:nvSpPr>
          <p:cNvPr id="34" name="Szövegdoboz 33"/>
          <p:cNvSpPr txBox="1"/>
          <p:nvPr/>
        </p:nvSpPr>
        <p:spPr>
          <a:xfrm>
            <a:off x="1459655" y="6371843"/>
            <a:ext cx="979812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988795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ím 1"/>
          <p:cNvSpPr txBox="1">
            <a:spLocks/>
          </p:cNvSpPr>
          <p:nvPr/>
        </p:nvSpPr>
        <p:spPr>
          <a:xfrm>
            <a:off x="1415967" y="536216"/>
            <a:ext cx="9635827" cy="57606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hu-HU" sz="2400" b="1" dirty="0" smtClean="0">
                <a:latin typeface="Bookman Old Style" panose="02050604050505020204" pitchFamily="18" charset="0"/>
              </a:rPr>
              <a:t> Az új UEFA </a:t>
            </a:r>
            <a:r>
              <a:rPr lang="hu-HU" sz="2400" b="1" dirty="0" err="1" smtClean="0">
                <a:latin typeface="Bookman Old Style" panose="02050604050505020204" pitchFamily="18" charset="0"/>
              </a:rPr>
              <a:t>Grassroots</a:t>
            </a:r>
            <a:r>
              <a:rPr lang="hu-HU" sz="2400" b="1" dirty="0" smtClean="0">
                <a:latin typeface="Bookman Old Style" panose="02050604050505020204" pitchFamily="18" charset="0"/>
              </a:rPr>
              <a:t> Charta</a:t>
            </a:r>
            <a:endParaRPr lang="hu-HU" sz="2400" b="1" dirty="0">
              <a:latin typeface="Bookman Old Style" panose="02050604050505020204" pitchFamily="18" charset="0"/>
            </a:endParaRPr>
          </a:p>
          <a:p>
            <a:pPr>
              <a:defRPr/>
            </a:pPr>
            <a:endParaRPr lang="hu-HU" sz="5400" b="1" dirty="0">
              <a:latin typeface="Bookman Old Style" panose="02050604050505020204" pitchFamily="18" charset="0"/>
            </a:endParaRP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81" y="214651"/>
            <a:ext cx="1072394" cy="1022515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2190" y="10850"/>
            <a:ext cx="959810" cy="1626797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1415967" y="1355646"/>
            <a:ext cx="952825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  <p:sp>
        <p:nvSpPr>
          <p:cNvPr id="4" name="Szövegdoboz 3"/>
          <p:cNvSpPr txBox="1"/>
          <p:nvPr/>
        </p:nvSpPr>
        <p:spPr>
          <a:xfrm>
            <a:off x="9601200" y="1637647"/>
            <a:ext cx="1314450" cy="6388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  <p:sp>
        <p:nvSpPr>
          <p:cNvPr id="12" name="Szövegdoboz 11"/>
          <p:cNvSpPr txBox="1"/>
          <p:nvPr/>
        </p:nvSpPr>
        <p:spPr>
          <a:xfrm>
            <a:off x="9505950" y="1788557"/>
            <a:ext cx="13335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  <p:sp>
        <p:nvSpPr>
          <p:cNvPr id="13" name="Szövegdoboz 12"/>
          <p:cNvSpPr txBox="1"/>
          <p:nvPr/>
        </p:nvSpPr>
        <p:spPr>
          <a:xfrm>
            <a:off x="1253669" y="6467475"/>
            <a:ext cx="979812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  <p:sp>
        <p:nvSpPr>
          <p:cNvPr id="2" name="Szövegdoboz 1"/>
          <p:cNvSpPr txBox="1"/>
          <p:nvPr/>
        </p:nvSpPr>
        <p:spPr>
          <a:xfrm>
            <a:off x="1276120" y="6286500"/>
            <a:ext cx="991552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  <p:sp>
        <p:nvSpPr>
          <p:cNvPr id="21" name="Szövegdoboz 20"/>
          <p:cNvSpPr txBox="1"/>
          <p:nvPr/>
        </p:nvSpPr>
        <p:spPr>
          <a:xfrm>
            <a:off x="1352169" y="6389121"/>
            <a:ext cx="979812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  <p:sp>
        <p:nvSpPr>
          <p:cNvPr id="23" name="Szövegdoboz 22"/>
          <p:cNvSpPr txBox="1"/>
          <p:nvPr/>
        </p:nvSpPr>
        <p:spPr>
          <a:xfrm>
            <a:off x="1501006" y="6424999"/>
            <a:ext cx="979812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  <p:sp>
        <p:nvSpPr>
          <p:cNvPr id="28" name="Szövegdoboz 27"/>
          <p:cNvSpPr txBox="1"/>
          <p:nvPr/>
        </p:nvSpPr>
        <p:spPr>
          <a:xfrm>
            <a:off x="1310818" y="6353243"/>
            <a:ext cx="979812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  <p:sp>
        <p:nvSpPr>
          <p:cNvPr id="34" name="Szövegdoboz 33"/>
          <p:cNvSpPr txBox="1"/>
          <p:nvPr/>
        </p:nvSpPr>
        <p:spPr>
          <a:xfrm>
            <a:off x="1459655" y="6371843"/>
            <a:ext cx="979812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649" y="1190483"/>
            <a:ext cx="10040462" cy="5620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Szövegdoboz 21"/>
          <p:cNvSpPr txBox="1"/>
          <p:nvPr/>
        </p:nvSpPr>
        <p:spPr>
          <a:xfrm>
            <a:off x="1491958" y="1217146"/>
            <a:ext cx="9816223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sz="2000" b="1" dirty="0" smtClean="0">
                <a:solidFill>
                  <a:schemeClr val="accent6"/>
                </a:solidFill>
                <a:latin typeface="Bookman Old Style" panose="02050604050505020204" pitchFamily="18" charset="0"/>
              </a:rPr>
              <a:t>Feltételek</a:t>
            </a:r>
          </a:p>
          <a:p>
            <a:endParaRPr lang="hu-HU" sz="2000" b="1" dirty="0">
              <a:solidFill>
                <a:schemeClr val="accent6"/>
              </a:solidFill>
              <a:latin typeface="Bookman Old Style" panose="02050604050505020204" pitchFamily="18" charset="0"/>
            </a:endParaRPr>
          </a:p>
          <a:p>
            <a:endParaRPr lang="hu-HU" sz="2000" b="1" dirty="0">
              <a:solidFill>
                <a:schemeClr val="accent6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9" name="Téglalap 8"/>
          <p:cNvSpPr/>
          <p:nvPr/>
        </p:nvSpPr>
        <p:spPr>
          <a:xfrm>
            <a:off x="1501006" y="2284325"/>
            <a:ext cx="1889894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hu-HU" b="1" dirty="0">
                <a:latin typeface="Bookman Old Style" panose="02050604050505020204" pitchFamily="18" charset="0"/>
              </a:rPr>
              <a:t>Néhány tipp</a:t>
            </a:r>
            <a:endParaRPr lang="hu-HU" dirty="0">
              <a:latin typeface="Bookman Old Style" panose="02050604050505020204" pitchFamily="18" charset="0"/>
            </a:endParaRPr>
          </a:p>
        </p:txBody>
      </p:sp>
      <p:sp>
        <p:nvSpPr>
          <p:cNvPr id="24" name="Szövegdoboz 23"/>
          <p:cNvSpPr txBox="1"/>
          <p:nvPr/>
        </p:nvSpPr>
        <p:spPr>
          <a:xfrm>
            <a:off x="1775114" y="2830102"/>
            <a:ext cx="9845386" cy="34470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sz="2000" dirty="0">
                <a:latin typeface="Bookman Old Style" panose="02050604050505020204" pitchFamily="18" charset="0"/>
              </a:rPr>
              <a:t>Legyen </a:t>
            </a:r>
            <a:r>
              <a:rPr lang="hu-HU" sz="2000" dirty="0" err="1">
                <a:latin typeface="Bookman Old Style" panose="02050604050505020204" pitchFamily="18" charset="0"/>
              </a:rPr>
              <a:t>Grassroots</a:t>
            </a:r>
            <a:r>
              <a:rPr lang="hu-HU" sz="2000" dirty="0">
                <a:latin typeface="Bookman Old Style" panose="02050604050505020204" pitchFamily="18" charset="0"/>
              </a:rPr>
              <a:t> Igazgatóságod és </a:t>
            </a:r>
            <a:r>
              <a:rPr lang="hu-HU" sz="2000" dirty="0" err="1">
                <a:latin typeface="Bookman Old Style" panose="02050604050505020204" pitchFamily="18" charset="0"/>
              </a:rPr>
              <a:t>Grassroots</a:t>
            </a:r>
            <a:r>
              <a:rPr lang="hu-HU" sz="2000" dirty="0">
                <a:latin typeface="Bookman Old Style" panose="02050604050505020204" pitchFamily="18" charset="0"/>
              </a:rPr>
              <a:t> Igazgatód</a:t>
            </a:r>
            <a:r>
              <a:rPr lang="hu-HU" sz="2000" dirty="0" smtClean="0">
                <a:latin typeface="Bookman Old Style" panose="02050604050505020204" pitchFamily="18" charset="0"/>
              </a:rPr>
              <a:t>!</a:t>
            </a:r>
            <a:endParaRPr lang="hu-HU" sz="2000" dirty="0">
              <a:latin typeface="Bookman Old Style" panose="02050604050505020204" pitchFamily="18" charset="0"/>
            </a:endParaRPr>
          </a:p>
          <a:p>
            <a:r>
              <a:rPr lang="hu-HU" sz="2000" dirty="0">
                <a:latin typeface="Bookman Old Style" panose="02050604050505020204" pitchFamily="18" charset="0"/>
              </a:rPr>
              <a:t>Legyen egy </a:t>
            </a:r>
            <a:r>
              <a:rPr lang="hu-HU" sz="2000" dirty="0" err="1">
                <a:latin typeface="Bookman Old Style" panose="02050604050505020204" pitchFamily="18" charset="0"/>
              </a:rPr>
              <a:t>G</a:t>
            </a:r>
            <a:r>
              <a:rPr lang="hu-HU" sz="2000" dirty="0" err="1" smtClean="0">
                <a:latin typeface="Bookman Old Style" panose="02050604050505020204" pitchFamily="18" charset="0"/>
              </a:rPr>
              <a:t>rassroots</a:t>
            </a:r>
            <a:r>
              <a:rPr lang="hu-HU" sz="2000" dirty="0" smtClean="0">
                <a:latin typeface="Bookman Old Style" panose="02050604050505020204" pitchFamily="18" charset="0"/>
              </a:rPr>
              <a:t> </a:t>
            </a:r>
            <a:r>
              <a:rPr lang="hu-HU" sz="2000" dirty="0">
                <a:latin typeface="Bookman Old Style" panose="02050604050505020204" pitchFamily="18" charset="0"/>
              </a:rPr>
              <a:t>C</a:t>
            </a:r>
            <a:r>
              <a:rPr lang="hu-HU" sz="2000" dirty="0" smtClean="0">
                <a:latin typeface="Bookman Old Style" panose="02050604050505020204" pitchFamily="18" charset="0"/>
              </a:rPr>
              <a:t>selekvési </a:t>
            </a:r>
            <a:r>
              <a:rPr lang="hu-HU" sz="2000" dirty="0">
                <a:latin typeface="Bookman Old Style" panose="02050604050505020204" pitchFamily="18" charset="0"/>
              </a:rPr>
              <a:t>T</a:t>
            </a:r>
            <a:r>
              <a:rPr lang="hu-HU" sz="2000" dirty="0" smtClean="0">
                <a:latin typeface="Bookman Old Style" panose="02050604050505020204" pitchFamily="18" charset="0"/>
              </a:rPr>
              <a:t>erved</a:t>
            </a:r>
            <a:r>
              <a:rPr lang="hu-HU" sz="2000" dirty="0">
                <a:latin typeface="Bookman Old Style" panose="02050604050505020204" pitchFamily="18" charset="0"/>
              </a:rPr>
              <a:t>, ami ideális esetben része a Nemzeti Szövetség S</a:t>
            </a:r>
            <a:r>
              <a:rPr lang="hu-HU" sz="2000" dirty="0" smtClean="0">
                <a:latin typeface="Bookman Old Style" panose="02050604050505020204" pitchFamily="18" charset="0"/>
              </a:rPr>
              <a:t>tratégiai </a:t>
            </a:r>
            <a:r>
              <a:rPr lang="hu-HU" sz="2000" dirty="0">
                <a:latin typeface="Bookman Old Style" panose="02050604050505020204" pitchFamily="18" charset="0"/>
              </a:rPr>
              <a:t>T</a:t>
            </a:r>
            <a:r>
              <a:rPr lang="hu-HU" sz="2000" dirty="0" smtClean="0">
                <a:latin typeface="Bookman Old Style" panose="02050604050505020204" pitchFamily="18" charset="0"/>
              </a:rPr>
              <a:t>ervének </a:t>
            </a:r>
            <a:r>
              <a:rPr lang="hu-HU" sz="2000" dirty="0">
                <a:latin typeface="Bookman Old Style" panose="02050604050505020204" pitchFamily="18" charset="0"/>
              </a:rPr>
              <a:t>és támogatja a szövetség elnöke és főtitkára is</a:t>
            </a:r>
            <a:r>
              <a:rPr lang="hu-HU" sz="2000" dirty="0" smtClean="0">
                <a:latin typeface="Bookman Old Style" panose="02050604050505020204" pitchFamily="18" charset="0"/>
              </a:rPr>
              <a:t>!</a:t>
            </a:r>
            <a:endParaRPr lang="hu-HU" sz="2000" dirty="0">
              <a:latin typeface="Bookman Old Style" panose="02050604050505020204" pitchFamily="18" charset="0"/>
            </a:endParaRPr>
          </a:p>
          <a:p>
            <a:r>
              <a:rPr lang="hu-HU" sz="2000" dirty="0">
                <a:latin typeface="Bookman Old Style" panose="02050604050505020204" pitchFamily="18" charset="0"/>
              </a:rPr>
              <a:t>Vond be a régiókat (és a megyéket) a döntési folyamatokba és a végrehajtásba</a:t>
            </a:r>
            <a:r>
              <a:rPr lang="hu-HU" sz="2000" dirty="0" smtClean="0">
                <a:latin typeface="Bookman Old Style" panose="02050604050505020204" pitchFamily="18" charset="0"/>
              </a:rPr>
              <a:t>!</a:t>
            </a:r>
            <a:endParaRPr lang="hu-HU" sz="2000" dirty="0">
              <a:latin typeface="Bookman Old Style" panose="02050604050505020204" pitchFamily="18" charset="0"/>
            </a:endParaRPr>
          </a:p>
          <a:p>
            <a:r>
              <a:rPr lang="hu-HU" sz="2000" dirty="0">
                <a:latin typeface="Bookman Old Style" panose="02050604050505020204" pitchFamily="18" charset="0"/>
              </a:rPr>
              <a:t>Regisztráld a játékosok számát életkor és nem alapján</a:t>
            </a:r>
            <a:r>
              <a:rPr lang="hu-HU" sz="2000" dirty="0" smtClean="0">
                <a:latin typeface="Bookman Old Style" panose="02050604050505020204" pitchFamily="18" charset="0"/>
              </a:rPr>
              <a:t>!</a:t>
            </a:r>
            <a:endParaRPr lang="hu-HU" sz="2000" dirty="0">
              <a:latin typeface="Bookman Old Style" panose="02050604050505020204" pitchFamily="18" charset="0"/>
            </a:endParaRPr>
          </a:p>
          <a:p>
            <a:r>
              <a:rPr lang="hu-HU" sz="2000" dirty="0">
                <a:latin typeface="Bookman Old Style" panose="02050604050505020204" pitchFamily="18" charset="0"/>
              </a:rPr>
              <a:t>Regisztráld a csapatoknál dolgozó edzők alapadatait</a:t>
            </a:r>
            <a:r>
              <a:rPr lang="hu-HU" sz="2000" dirty="0" smtClean="0">
                <a:latin typeface="Bookman Old Style" panose="02050604050505020204" pitchFamily="18" charset="0"/>
              </a:rPr>
              <a:t>!</a:t>
            </a:r>
            <a:endParaRPr lang="hu-HU" sz="2000" dirty="0">
              <a:latin typeface="Bookman Old Style" panose="02050604050505020204" pitchFamily="18" charset="0"/>
            </a:endParaRPr>
          </a:p>
          <a:p>
            <a:r>
              <a:rPr lang="hu-HU" sz="2000" dirty="0">
                <a:latin typeface="Bookman Old Style" panose="02050604050505020204" pitchFamily="18" charset="0"/>
              </a:rPr>
              <a:t>Használj digitális jegyzőkönyveket és online regisztrációs </a:t>
            </a:r>
            <a:r>
              <a:rPr lang="hu-HU" sz="2000" dirty="0" smtClean="0">
                <a:latin typeface="Bookman Old Style" panose="02050604050505020204" pitchFamily="18" charset="0"/>
              </a:rPr>
              <a:t>rendszereket!</a:t>
            </a:r>
          </a:p>
          <a:p>
            <a:r>
              <a:rPr lang="hu-HU" sz="2000" dirty="0" smtClean="0">
                <a:latin typeface="Bookman Old Style" panose="02050604050505020204" pitchFamily="18" charset="0"/>
              </a:rPr>
              <a:t>Csinálj </a:t>
            </a:r>
            <a:r>
              <a:rPr lang="hu-HU" sz="2000" dirty="0">
                <a:latin typeface="Bookman Old Style" panose="02050604050505020204" pitchFamily="18" charset="0"/>
              </a:rPr>
              <a:t>tanfolyamokat a klubalkalmazottaknak és az önkénteseknek</a:t>
            </a:r>
            <a:r>
              <a:rPr lang="hu-HU" sz="2000" dirty="0" smtClean="0">
                <a:latin typeface="Bookman Old Style" panose="02050604050505020204" pitchFamily="18" charset="0"/>
              </a:rPr>
              <a:t>!</a:t>
            </a:r>
            <a:endParaRPr lang="hu-HU" sz="2000" dirty="0">
              <a:latin typeface="Bookman Old Style" panose="02050604050505020204" pitchFamily="18" charset="0"/>
            </a:endParaRPr>
          </a:p>
          <a:p>
            <a:r>
              <a:rPr lang="hu-HU" sz="2000" dirty="0">
                <a:latin typeface="Bookman Old Style" panose="02050604050505020204" pitchFamily="18" charset="0"/>
              </a:rPr>
              <a:t>Vond be az intézményeket!</a:t>
            </a:r>
          </a:p>
          <a:p>
            <a:endParaRPr lang="hu-HU" dirty="0"/>
          </a:p>
        </p:txBody>
      </p:sp>
      <p:sp>
        <p:nvSpPr>
          <p:cNvPr id="27" name="Szövegdoboz 26"/>
          <p:cNvSpPr txBox="1"/>
          <p:nvPr/>
        </p:nvSpPr>
        <p:spPr>
          <a:xfrm>
            <a:off x="1393520" y="6333874"/>
            <a:ext cx="979812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020858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ím 1"/>
          <p:cNvSpPr txBox="1">
            <a:spLocks/>
          </p:cNvSpPr>
          <p:nvPr/>
        </p:nvSpPr>
        <p:spPr>
          <a:xfrm>
            <a:off x="1415967" y="536216"/>
            <a:ext cx="9635827" cy="57606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hu-HU" sz="2400" b="1" dirty="0" smtClean="0">
                <a:latin typeface="Bookman Old Style" panose="02050604050505020204" pitchFamily="18" charset="0"/>
              </a:rPr>
              <a:t> Az új UEFA </a:t>
            </a:r>
            <a:r>
              <a:rPr lang="hu-HU" sz="2400" b="1" dirty="0" err="1" smtClean="0">
                <a:latin typeface="Bookman Old Style" panose="02050604050505020204" pitchFamily="18" charset="0"/>
              </a:rPr>
              <a:t>Grassroots</a:t>
            </a:r>
            <a:r>
              <a:rPr lang="hu-HU" sz="2400" b="1" dirty="0" smtClean="0">
                <a:latin typeface="Bookman Old Style" panose="02050604050505020204" pitchFamily="18" charset="0"/>
              </a:rPr>
              <a:t> Charta</a:t>
            </a:r>
            <a:endParaRPr lang="hu-HU" sz="2400" b="1" dirty="0">
              <a:latin typeface="Bookman Old Style" panose="02050604050505020204" pitchFamily="18" charset="0"/>
            </a:endParaRPr>
          </a:p>
          <a:p>
            <a:pPr>
              <a:defRPr/>
            </a:pPr>
            <a:endParaRPr lang="hu-HU" sz="5400" b="1" dirty="0">
              <a:latin typeface="Bookman Old Style" panose="02050604050505020204" pitchFamily="18" charset="0"/>
            </a:endParaRP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81" y="214651"/>
            <a:ext cx="1072394" cy="1022515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2190" y="10850"/>
            <a:ext cx="959810" cy="1626797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1415967" y="1355646"/>
            <a:ext cx="952825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  <p:sp>
        <p:nvSpPr>
          <p:cNvPr id="4" name="Szövegdoboz 3"/>
          <p:cNvSpPr txBox="1"/>
          <p:nvPr/>
        </p:nvSpPr>
        <p:spPr>
          <a:xfrm>
            <a:off x="9601200" y="1637647"/>
            <a:ext cx="1314450" cy="6388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  <p:sp>
        <p:nvSpPr>
          <p:cNvPr id="12" name="Szövegdoboz 11"/>
          <p:cNvSpPr txBox="1"/>
          <p:nvPr/>
        </p:nvSpPr>
        <p:spPr>
          <a:xfrm>
            <a:off x="9505950" y="1788557"/>
            <a:ext cx="13335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  <p:sp>
        <p:nvSpPr>
          <p:cNvPr id="13" name="Szövegdoboz 12"/>
          <p:cNvSpPr txBox="1"/>
          <p:nvPr/>
        </p:nvSpPr>
        <p:spPr>
          <a:xfrm>
            <a:off x="1253669" y="6467475"/>
            <a:ext cx="979812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  <p:sp>
        <p:nvSpPr>
          <p:cNvPr id="2" name="Szövegdoboz 1"/>
          <p:cNvSpPr txBox="1"/>
          <p:nvPr/>
        </p:nvSpPr>
        <p:spPr>
          <a:xfrm>
            <a:off x="1276120" y="6286500"/>
            <a:ext cx="991552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  <p:sp>
        <p:nvSpPr>
          <p:cNvPr id="21" name="Szövegdoboz 20"/>
          <p:cNvSpPr txBox="1"/>
          <p:nvPr/>
        </p:nvSpPr>
        <p:spPr>
          <a:xfrm>
            <a:off x="1352169" y="6389121"/>
            <a:ext cx="979812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  <p:sp>
        <p:nvSpPr>
          <p:cNvPr id="23" name="Szövegdoboz 22"/>
          <p:cNvSpPr txBox="1"/>
          <p:nvPr/>
        </p:nvSpPr>
        <p:spPr>
          <a:xfrm>
            <a:off x="1501006" y="6424999"/>
            <a:ext cx="979812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  <p:sp>
        <p:nvSpPr>
          <p:cNvPr id="28" name="Szövegdoboz 27"/>
          <p:cNvSpPr txBox="1"/>
          <p:nvPr/>
        </p:nvSpPr>
        <p:spPr>
          <a:xfrm>
            <a:off x="1310818" y="6353243"/>
            <a:ext cx="979812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  <p:sp>
        <p:nvSpPr>
          <p:cNvPr id="34" name="Szövegdoboz 33"/>
          <p:cNvSpPr txBox="1"/>
          <p:nvPr/>
        </p:nvSpPr>
        <p:spPr>
          <a:xfrm>
            <a:off x="1459655" y="6371843"/>
            <a:ext cx="979812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  <p:sp>
        <p:nvSpPr>
          <p:cNvPr id="27" name="Szövegdoboz 26"/>
          <p:cNvSpPr txBox="1"/>
          <p:nvPr/>
        </p:nvSpPr>
        <p:spPr>
          <a:xfrm>
            <a:off x="1393520" y="6333874"/>
            <a:ext cx="979812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  <p:sp>
        <p:nvSpPr>
          <p:cNvPr id="25" name="Szövegdoboz 24"/>
          <p:cNvSpPr txBox="1"/>
          <p:nvPr/>
        </p:nvSpPr>
        <p:spPr>
          <a:xfrm>
            <a:off x="1468555" y="1165436"/>
            <a:ext cx="9530655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sz="2000" b="1" dirty="0" smtClean="0">
                <a:solidFill>
                  <a:schemeClr val="accent6"/>
                </a:solidFill>
                <a:latin typeface="Bookman Old Style" panose="02050604050505020204" pitchFamily="18" charset="0"/>
              </a:rPr>
              <a:t>UEFA </a:t>
            </a:r>
            <a:r>
              <a:rPr lang="hu-HU" sz="2000" b="1" dirty="0" err="1" smtClean="0">
                <a:solidFill>
                  <a:schemeClr val="accent6"/>
                </a:solidFill>
                <a:latin typeface="Bookman Old Style" panose="02050604050505020204" pitchFamily="18" charset="0"/>
              </a:rPr>
              <a:t>Grassroots</a:t>
            </a:r>
            <a:r>
              <a:rPr lang="hu-HU" sz="2000" b="1" dirty="0" smtClean="0">
                <a:solidFill>
                  <a:schemeClr val="accent6"/>
                </a:solidFill>
                <a:latin typeface="Bookman Old Style" panose="02050604050505020204" pitchFamily="18" charset="0"/>
              </a:rPr>
              <a:t> Charta – A jelenlegi állapot</a:t>
            </a:r>
          </a:p>
          <a:p>
            <a:endParaRPr lang="hu-HU" sz="2000" b="1" dirty="0">
              <a:solidFill>
                <a:schemeClr val="accent6"/>
              </a:solidFill>
              <a:latin typeface="Bookman Old Style" panose="02050604050505020204" pitchFamily="18" charset="0"/>
            </a:endParaRPr>
          </a:p>
          <a:p>
            <a:endParaRPr lang="hu-HU" sz="2000" b="1" dirty="0">
              <a:solidFill>
                <a:schemeClr val="accent6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6" name="Szövegdoboz 25"/>
          <p:cNvSpPr txBox="1"/>
          <p:nvPr/>
        </p:nvSpPr>
        <p:spPr>
          <a:xfrm>
            <a:off x="1367967" y="6431226"/>
            <a:ext cx="979812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  <p:sp>
        <p:nvSpPr>
          <p:cNvPr id="18" name="Szövegdoboz 17"/>
          <p:cNvSpPr txBox="1"/>
          <p:nvPr/>
        </p:nvSpPr>
        <p:spPr>
          <a:xfrm>
            <a:off x="699378" y="3105931"/>
            <a:ext cx="4711613" cy="14773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sz="2000" dirty="0" smtClean="0">
                <a:latin typeface="Bookman Old Style" panose="02050604050505020204" pitchFamily="18" charset="0"/>
              </a:rPr>
              <a:t>21 szövetség a bronz szinten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sz="2000" dirty="0" smtClean="0">
                <a:latin typeface="Bookman Old Style" panose="02050604050505020204" pitchFamily="18" charset="0"/>
              </a:rPr>
              <a:t>23 szövetség az ezüst szinten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sz="2000" dirty="0" smtClean="0">
                <a:latin typeface="Bookman Old Style" panose="02050604050505020204" pitchFamily="18" charset="0"/>
              </a:rPr>
              <a:t>11 szövetség az arany szinten</a:t>
            </a:r>
            <a:endParaRPr lang="hu-HU" sz="2000" dirty="0">
              <a:latin typeface="Bookman Old Style" panose="02050604050505020204" pitchFamily="18" charset="0"/>
            </a:endParaRP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27" t="29045" r="3485" b="28055"/>
          <a:stretch/>
        </p:blipFill>
        <p:spPr bwMode="auto">
          <a:xfrm>
            <a:off x="5537853" y="2193767"/>
            <a:ext cx="6273147" cy="3301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Szövegdoboz 28"/>
          <p:cNvSpPr txBox="1"/>
          <p:nvPr/>
        </p:nvSpPr>
        <p:spPr>
          <a:xfrm>
            <a:off x="859544" y="5824835"/>
            <a:ext cx="10641104" cy="96949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hu-HU" sz="2000" dirty="0" smtClean="0">
                <a:latin typeface="Bookman Old Style" panose="02050604050505020204" pitchFamily="18" charset="0"/>
              </a:rPr>
              <a:t>Minden évben minden szövetségnek ki kell töltenie egy kérdőívet az UEFA részére.</a:t>
            </a:r>
          </a:p>
          <a:p>
            <a:pPr>
              <a:lnSpc>
                <a:spcPct val="150000"/>
              </a:lnSpc>
            </a:pPr>
            <a:endParaRPr lang="hu-HU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2932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ím 1"/>
          <p:cNvSpPr txBox="1">
            <a:spLocks/>
          </p:cNvSpPr>
          <p:nvPr/>
        </p:nvSpPr>
        <p:spPr>
          <a:xfrm>
            <a:off x="1415967" y="536216"/>
            <a:ext cx="9635827" cy="57606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hu-HU" sz="2400" b="1" dirty="0" smtClean="0">
                <a:latin typeface="Bookman Old Style" panose="02050604050505020204" pitchFamily="18" charset="0"/>
              </a:rPr>
              <a:t> </a:t>
            </a:r>
            <a:r>
              <a:rPr lang="hu-HU" sz="2400" b="1" dirty="0">
                <a:latin typeface="Bookman Old Style" panose="02050604050505020204" pitchFamily="18" charset="0"/>
              </a:rPr>
              <a:t>Az UEFA </a:t>
            </a:r>
            <a:r>
              <a:rPr lang="hu-HU" sz="2400" b="1" dirty="0" err="1">
                <a:latin typeface="Bookman Old Style" panose="02050604050505020204" pitchFamily="18" charset="0"/>
              </a:rPr>
              <a:t>Grassroots</a:t>
            </a:r>
            <a:r>
              <a:rPr lang="hu-HU" sz="2400" b="1" dirty="0">
                <a:latin typeface="Bookman Old Style" panose="02050604050505020204" pitchFamily="18" charset="0"/>
              </a:rPr>
              <a:t> </a:t>
            </a:r>
            <a:r>
              <a:rPr lang="hu-HU" sz="2400" b="1" dirty="0" err="1">
                <a:latin typeface="Bookman Old Style" panose="02050604050505020204" pitchFamily="18" charset="0"/>
              </a:rPr>
              <a:t>Charta-hoz</a:t>
            </a:r>
            <a:r>
              <a:rPr lang="hu-HU" sz="2400" b="1" dirty="0">
                <a:latin typeface="Bookman Old Style" panose="02050604050505020204" pitchFamily="18" charset="0"/>
              </a:rPr>
              <a:t> csatlakozás minimális feltételei</a:t>
            </a:r>
          </a:p>
          <a:p>
            <a:pPr>
              <a:defRPr/>
            </a:pPr>
            <a:endParaRPr lang="hu-HU" sz="2400" b="1" dirty="0">
              <a:latin typeface="Bookman Old Style" panose="02050604050505020204" pitchFamily="18" charset="0"/>
            </a:endParaRPr>
          </a:p>
          <a:p>
            <a:pPr>
              <a:defRPr/>
            </a:pPr>
            <a:endParaRPr lang="hu-HU" sz="5400" b="1" dirty="0">
              <a:latin typeface="Bookman Old Style" panose="02050604050505020204" pitchFamily="18" charset="0"/>
            </a:endParaRP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81" y="214651"/>
            <a:ext cx="1072394" cy="1022515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2190" y="10850"/>
            <a:ext cx="959810" cy="1626797"/>
          </a:xfrm>
          <a:prstGeom prst="rect">
            <a:avLst/>
          </a:prstGeom>
        </p:spPr>
      </p:pic>
      <p:sp>
        <p:nvSpPr>
          <p:cNvPr id="3" name="Téglalap 2"/>
          <p:cNvSpPr/>
          <p:nvPr/>
        </p:nvSpPr>
        <p:spPr>
          <a:xfrm>
            <a:off x="76200" y="2809222"/>
            <a:ext cx="11982450" cy="32008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hu-HU" sz="2000" dirty="0" err="1">
                <a:latin typeface="Bookman Old Style" panose="02050604050505020204" pitchFamily="18" charset="0"/>
              </a:rPr>
              <a:t>Grassroots</a:t>
            </a:r>
            <a:r>
              <a:rPr lang="hu-HU" sz="2000" dirty="0">
                <a:latin typeface="Bookman Old Style" panose="02050604050505020204" pitchFamily="18" charset="0"/>
              </a:rPr>
              <a:t> struktúra (</a:t>
            </a:r>
            <a:r>
              <a:rPr lang="hu-HU" sz="2000" dirty="0" err="1">
                <a:latin typeface="Bookman Old Style" panose="02050604050505020204" pitchFamily="18" charset="0"/>
              </a:rPr>
              <a:t>Grassroots</a:t>
            </a:r>
            <a:r>
              <a:rPr lang="hu-HU" sz="2000" dirty="0">
                <a:latin typeface="Bookman Old Style" panose="02050604050505020204" pitchFamily="18" charset="0"/>
              </a:rPr>
              <a:t> Igazgató + </a:t>
            </a:r>
            <a:r>
              <a:rPr lang="hu-HU" sz="2000" dirty="0" err="1">
                <a:latin typeface="Bookman Old Style" panose="02050604050505020204" pitchFamily="18" charset="0"/>
              </a:rPr>
              <a:t>Grassroots</a:t>
            </a:r>
            <a:r>
              <a:rPr lang="hu-HU" sz="2000" dirty="0">
                <a:latin typeface="Bookman Old Style" panose="02050604050505020204" pitchFamily="18" charset="0"/>
              </a:rPr>
              <a:t>, Fair Play és Kisebbségi Bizottság</a:t>
            </a:r>
            <a:r>
              <a:rPr lang="hu-HU" sz="2000" dirty="0" smtClean="0">
                <a:latin typeface="Bookman Old Style" panose="02050604050505020204" pitchFamily="18" charset="0"/>
              </a:rPr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hu-HU" sz="2000" dirty="0">
              <a:latin typeface="Bookman Old Style" panose="020506040505050202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hu-HU" sz="2000" dirty="0">
                <a:latin typeface="Bookman Old Style" panose="02050604050505020204" pitchFamily="18" charset="0"/>
              </a:rPr>
              <a:t>Nemzeti Szövetség </a:t>
            </a:r>
            <a:r>
              <a:rPr lang="hu-HU" sz="2000" dirty="0" err="1">
                <a:latin typeface="Bookman Old Style" panose="02050604050505020204" pitchFamily="18" charset="0"/>
              </a:rPr>
              <a:t>Grassroots</a:t>
            </a:r>
            <a:r>
              <a:rPr lang="hu-HU" sz="2000" dirty="0">
                <a:latin typeface="Bookman Old Style" panose="02050604050505020204" pitchFamily="18" charset="0"/>
              </a:rPr>
              <a:t> </a:t>
            </a:r>
            <a:r>
              <a:rPr lang="hu-HU" sz="2000" dirty="0" smtClean="0">
                <a:latin typeface="Bookman Old Style" panose="02050604050505020204" pitchFamily="18" charset="0"/>
              </a:rPr>
              <a:t>Filozófiája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hu-HU" sz="2000" dirty="0">
              <a:latin typeface="Bookman Old Style" panose="020506040505050202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hu-HU" sz="2000" dirty="0" err="1" smtClean="0">
                <a:latin typeface="Bookman Old Style" panose="02050604050505020204" pitchFamily="18" charset="0"/>
              </a:rPr>
              <a:t>Grassroots</a:t>
            </a:r>
            <a:r>
              <a:rPr lang="hu-HU" sz="2000" dirty="0" smtClean="0">
                <a:latin typeface="Bookman Old Style" panose="02050604050505020204" pitchFamily="18" charset="0"/>
              </a:rPr>
              <a:t> Önkéntes </a:t>
            </a:r>
            <a:r>
              <a:rPr lang="hu-HU" sz="2000" dirty="0">
                <a:latin typeface="Bookman Old Style" panose="02050604050505020204" pitchFamily="18" charset="0"/>
              </a:rPr>
              <a:t>Program</a:t>
            </a:r>
          </a:p>
          <a:p>
            <a:pPr marL="342900" indent="-342900">
              <a:buClr>
                <a:schemeClr val="accent3"/>
              </a:buClr>
              <a:buFont typeface="Arial" panose="020B0604020202020204" pitchFamily="34" charset="0"/>
              <a:buChar char="•"/>
              <a:defRPr/>
            </a:pPr>
            <a:endParaRPr lang="hu-HU" sz="2000" dirty="0"/>
          </a:p>
          <a:p>
            <a:pPr marL="342900" indent="-342900">
              <a:buClrTx/>
              <a:buFont typeface="Arial" panose="020B0604020202020204" pitchFamily="34" charset="0"/>
              <a:buChar char="•"/>
              <a:defRPr/>
            </a:pPr>
            <a:r>
              <a:rPr lang="hu-HU" sz="2000" dirty="0">
                <a:latin typeface="Bookman Old Style" panose="02050604050505020204" pitchFamily="18" charset="0"/>
              </a:rPr>
              <a:t>Magyarország csatlakozása a </a:t>
            </a:r>
            <a:r>
              <a:rPr lang="hu-HU" sz="2000" dirty="0" err="1">
                <a:latin typeface="Bookman Old Style" panose="02050604050505020204" pitchFamily="18" charset="0"/>
              </a:rPr>
              <a:t>Grassroots</a:t>
            </a:r>
            <a:r>
              <a:rPr lang="hu-HU" sz="2000" dirty="0">
                <a:latin typeface="Bookman Old Style" panose="02050604050505020204" pitchFamily="18" charset="0"/>
              </a:rPr>
              <a:t> </a:t>
            </a:r>
            <a:r>
              <a:rPr lang="hu-HU" sz="2000" dirty="0" err="1" smtClean="0">
                <a:latin typeface="Bookman Old Style" panose="02050604050505020204" pitchFamily="18" charset="0"/>
              </a:rPr>
              <a:t>Charta-hoz</a:t>
            </a:r>
            <a:r>
              <a:rPr lang="hu-HU" sz="2000" dirty="0">
                <a:latin typeface="Bookman Old Style" panose="02050604050505020204" pitchFamily="18" charset="0"/>
              </a:rPr>
              <a:t>: </a:t>
            </a:r>
            <a:r>
              <a:rPr lang="hu-HU" sz="2000" dirty="0" smtClean="0">
                <a:latin typeface="Bookman Old Style" panose="02050604050505020204" pitchFamily="18" charset="0"/>
              </a:rPr>
              <a:t>2010</a:t>
            </a:r>
            <a:r>
              <a:rPr lang="hu-HU" sz="2000" dirty="0">
                <a:latin typeface="Bookman Old Style" panose="02050604050505020204" pitchFamily="18" charset="0"/>
              </a:rPr>
              <a:t>. március 24. – </a:t>
            </a:r>
            <a:r>
              <a:rPr lang="hu-HU" sz="2000" dirty="0" smtClean="0">
                <a:latin typeface="Bookman Old Style" panose="02050604050505020204" pitchFamily="18" charset="0"/>
              </a:rPr>
              <a:t>Tel-Aviv</a:t>
            </a:r>
            <a:r>
              <a:rPr lang="hu-HU" sz="2000" dirty="0">
                <a:latin typeface="Bookman Old Style" panose="02050604050505020204" pitchFamily="18" charset="0"/>
              </a:rPr>
              <a:t>, </a:t>
            </a:r>
            <a:r>
              <a:rPr lang="hu-HU" sz="2000" dirty="0" smtClean="0">
                <a:latin typeface="Bookman Old Style" panose="02050604050505020204" pitchFamily="18" charset="0"/>
              </a:rPr>
              <a:t>Izrael</a:t>
            </a:r>
          </a:p>
          <a:p>
            <a:pPr marL="342900" indent="-342900">
              <a:buClrTx/>
              <a:buFont typeface="Arial" panose="020B0604020202020204" pitchFamily="34" charset="0"/>
              <a:buChar char="•"/>
              <a:defRPr/>
            </a:pPr>
            <a:endParaRPr lang="hu-HU" sz="2000" dirty="0">
              <a:latin typeface="Bookman Old Style" panose="02050604050505020204" pitchFamily="18" charset="0"/>
            </a:endParaRPr>
          </a:p>
          <a:p>
            <a:pPr marL="342900" indent="-342900">
              <a:buClrTx/>
              <a:buFont typeface="Arial" panose="020B0604020202020204" pitchFamily="34" charset="0"/>
              <a:buChar char="•"/>
              <a:defRPr/>
            </a:pPr>
            <a:r>
              <a:rPr lang="hu-HU" sz="2000" dirty="0">
                <a:latin typeface="Bookman Old Style" panose="02050604050505020204" pitchFamily="18" charset="0"/>
              </a:rPr>
              <a:t>Ezüst Fokozat megszerzése: 2013. december 12. – Bilbao, Spanyolország</a:t>
            </a:r>
          </a:p>
          <a:p>
            <a:pPr algn="just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defRPr/>
            </a:pPr>
            <a:endParaRPr lang="hu-HU" sz="2000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9045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ím 1"/>
          <p:cNvSpPr txBox="1">
            <a:spLocks/>
          </p:cNvSpPr>
          <p:nvPr/>
        </p:nvSpPr>
        <p:spPr>
          <a:xfrm>
            <a:off x="1415967" y="536216"/>
            <a:ext cx="9635827" cy="57606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hu-HU" sz="2400" b="1" dirty="0">
                <a:latin typeface="Bookman Old Style" panose="02050604050505020204" pitchFamily="18" charset="0"/>
              </a:rPr>
              <a:t>A tehetséges játékos útja</a:t>
            </a:r>
          </a:p>
          <a:p>
            <a:pPr>
              <a:defRPr/>
            </a:pPr>
            <a:endParaRPr lang="hu-HU" sz="2400" b="1" dirty="0">
              <a:latin typeface="Bookman Old Style" panose="02050604050505020204" pitchFamily="18" charset="0"/>
            </a:endParaRPr>
          </a:p>
          <a:p>
            <a:pPr>
              <a:defRPr/>
            </a:pPr>
            <a:endParaRPr lang="hu-HU" sz="5400" b="1" dirty="0">
              <a:latin typeface="Bookman Old Style" panose="02050604050505020204" pitchFamily="18" charset="0"/>
            </a:endParaRP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81" y="214651"/>
            <a:ext cx="1072394" cy="1022515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2190" y="10850"/>
            <a:ext cx="959810" cy="1626797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839" y="1192042"/>
            <a:ext cx="10139351" cy="5665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Szövegdoboz 8"/>
          <p:cNvSpPr txBox="1"/>
          <p:nvPr/>
        </p:nvSpPr>
        <p:spPr>
          <a:xfrm>
            <a:off x="407855" y="2089671"/>
            <a:ext cx="20162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000" dirty="0">
                <a:latin typeface="Bookman Old Style" panose="02050604050505020204" pitchFamily="18" charset="0"/>
              </a:rPr>
              <a:t>K</a:t>
            </a:r>
            <a:r>
              <a:rPr lang="hu-HU" sz="2000" dirty="0" smtClean="0">
                <a:latin typeface="Bookman Old Style" panose="02050604050505020204" pitchFamily="18" charset="0"/>
              </a:rPr>
              <a:t>iválasztás</a:t>
            </a:r>
            <a:endParaRPr lang="hu-HU" sz="2000" dirty="0">
              <a:latin typeface="Bookman Old Style" panose="02050604050505020204" pitchFamily="18" charset="0"/>
            </a:endParaRPr>
          </a:p>
        </p:txBody>
      </p:sp>
      <p:sp>
        <p:nvSpPr>
          <p:cNvPr id="10" name="Szövegdoboz 9"/>
          <p:cNvSpPr txBox="1"/>
          <p:nvPr/>
        </p:nvSpPr>
        <p:spPr>
          <a:xfrm>
            <a:off x="8838405" y="3310508"/>
            <a:ext cx="29630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000" dirty="0">
                <a:latin typeface="Bookman Old Style" panose="02050604050505020204" pitchFamily="18" charset="0"/>
              </a:rPr>
              <a:t>E</a:t>
            </a:r>
            <a:r>
              <a:rPr lang="hu-HU" sz="2000" dirty="0" smtClean="0">
                <a:latin typeface="Bookman Old Style" panose="02050604050505020204" pitchFamily="18" charset="0"/>
              </a:rPr>
              <a:t>gyesületi Program</a:t>
            </a:r>
            <a:endParaRPr lang="hu-HU" sz="2000" dirty="0">
              <a:latin typeface="Bookman Old Style" panose="02050604050505020204" pitchFamily="18" charset="0"/>
            </a:endParaRPr>
          </a:p>
        </p:txBody>
      </p:sp>
      <p:sp>
        <p:nvSpPr>
          <p:cNvPr id="11" name="Szövegdoboz 10"/>
          <p:cNvSpPr txBox="1"/>
          <p:nvPr/>
        </p:nvSpPr>
        <p:spPr>
          <a:xfrm>
            <a:off x="8838405" y="4684143"/>
            <a:ext cx="32083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000" dirty="0">
                <a:latin typeface="Bookman Old Style" panose="02050604050505020204" pitchFamily="18" charset="0"/>
              </a:rPr>
              <a:t>I</a:t>
            </a:r>
            <a:r>
              <a:rPr lang="hu-HU" sz="2000" dirty="0" smtClean="0">
                <a:latin typeface="Bookman Old Style" panose="02050604050505020204" pitchFamily="18" charset="0"/>
              </a:rPr>
              <a:t>ntézményi Program</a:t>
            </a:r>
            <a:endParaRPr lang="hu-HU" sz="2000" dirty="0">
              <a:latin typeface="Bookman Old Style" panose="02050604050505020204" pitchFamily="18" charset="0"/>
            </a:endParaRPr>
          </a:p>
        </p:txBody>
      </p:sp>
      <p:sp>
        <p:nvSpPr>
          <p:cNvPr id="12" name="Szövegdoboz 11"/>
          <p:cNvSpPr txBox="1"/>
          <p:nvPr/>
        </p:nvSpPr>
        <p:spPr>
          <a:xfrm>
            <a:off x="278276" y="5638006"/>
            <a:ext cx="29893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dirty="0">
                <a:latin typeface="Bookman Old Style" panose="02050604050505020204" pitchFamily="18" charset="0"/>
              </a:rPr>
              <a:t>S</a:t>
            </a:r>
            <a:r>
              <a:rPr lang="hu-HU" sz="2000" dirty="0" smtClean="0">
                <a:latin typeface="Bookman Old Style" panose="02050604050505020204" pitchFamily="18" charset="0"/>
              </a:rPr>
              <a:t>zabadidős </a:t>
            </a:r>
            <a:r>
              <a:rPr lang="hu-HU" sz="2000" dirty="0">
                <a:latin typeface="Bookman Old Style" panose="02050604050505020204" pitchFamily="18" charset="0"/>
              </a:rPr>
              <a:t>p</a:t>
            </a:r>
            <a:r>
              <a:rPr lang="hu-HU" sz="2000" dirty="0" smtClean="0">
                <a:latin typeface="Bookman Old Style" panose="02050604050505020204" pitchFamily="18" charset="0"/>
              </a:rPr>
              <a:t>rogramok</a:t>
            </a:r>
            <a:endParaRPr lang="hu-HU" sz="2000" dirty="0">
              <a:latin typeface="Bookman Old Style" panose="02050604050505020204" pitchFamily="18" charset="0"/>
            </a:endParaRPr>
          </a:p>
        </p:txBody>
      </p:sp>
      <p:sp>
        <p:nvSpPr>
          <p:cNvPr id="13" name="Szövegdoboz 12"/>
          <p:cNvSpPr txBox="1"/>
          <p:nvPr/>
        </p:nvSpPr>
        <p:spPr>
          <a:xfrm>
            <a:off x="1235575" y="6521289"/>
            <a:ext cx="9689140" cy="23582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  <p:sp>
        <p:nvSpPr>
          <p:cNvPr id="14" name="Szövegdoboz 13"/>
          <p:cNvSpPr txBox="1"/>
          <p:nvPr/>
        </p:nvSpPr>
        <p:spPr>
          <a:xfrm>
            <a:off x="1235575" y="1152740"/>
            <a:ext cx="9816219" cy="7207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  <p:sp>
        <p:nvSpPr>
          <p:cNvPr id="2" name="Szövegdoboz 1"/>
          <p:cNvSpPr txBox="1"/>
          <p:nvPr/>
        </p:nvSpPr>
        <p:spPr>
          <a:xfrm>
            <a:off x="9324975" y="1562100"/>
            <a:ext cx="1828800" cy="92768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47855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ím 1"/>
          <p:cNvSpPr txBox="1">
            <a:spLocks/>
          </p:cNvSpPr>
          <p:nvPr/>
        </p:nvSpPr>
        <p:spPr>
          <a:xfrm>
            <a:off x="1415967" y="536216"/>
            <a:ext cx="9635827" cy="57606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hu-HU" sz="2400" b="1" dirty="0">
                <a:latin typeface="Bookman Old Style" panose="02050604050505020204" pitchFamily="18" charset="0"/>
              </a:rPr>
              <a:t>A </a:t>
            </a:r>
            <a:r>
              <a:rPr lang="hu-HU" sz="2400" b="1" dirty="0" smtClean="0">
                <a:latin typeface="Bookman Old Style" panose="02050604050505020204" pitchFamily="18" charset="0"/>
              </a:rPr>
              <a:t>labdarúgás területei</a:t>
            </a:r>
            <a:endParaRPr lang="hu-HU" sz="2400" b="1" dirty="0">
              <a:latin typeface="Bookman Old Style" panose="02050604050505020204" pitchFamily="18" charset="0"/>
            </a:endParaRPr>
          </a:p>
          <a:p>
            <a:pPr>
              <a:defRPr/>
            </a:pPr>
            <a:endParaRPr lang="hu-HU" sz="2400" b="1" dirty="0">
              <a:latin typeface="Bookman Old Style" panose="02050604050505020204" pitchFamily="18" charset="0"/>
            </a:endParaRPr>
          </a:p>
          <a:p>
            <a:pPr>
              <a:defRPr/>
            </a:pPr>
            <a:endParaRPr lang="hu-HU" sz="5400" b="1" dirty="0">
              <a:latin typeface="Bookman Old Style" panose="02050604050505020204" pitchFamily="18" charset="0"/>
            </a:endParaRP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81" y="214651"/>
            <a:ext cx="1072394" cy="1022515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2190" y="10850"/>
            <a:ext cx="959810" cy="1626797"/>
          </a:xfrm>
          <a:prstGeom prst="rect">
            <a:avLst/>
          </a:prstGeom>
        </p:spPr>
      </p:pic>
      <p:sp>
        <p:nvSpPr>
          <p:cNvPr id="10" name="AutoShape 13"/>
          <p:cNvSpPr>
            <a:spLocks noChangeAspect="1" noChangeArrowheads="1"/>
          </p:cNvSpPr>
          <p:nvPr/>
        </p:nvSpPr>
        <p:spPr bwMode="auto">
          <a:xfrm>
            <a:off x="2417459" y="1563266"/>
            <a:ext cx="7632848" cy="5022231"/>
          </a:xfrm>
          <a:prstGeom prst="triangle">
            <a:avLst>
              <a:gd name="adj" fmla="val 50000"/>
            </a:avLst>
          </a:prstGeom>
          <a:solidFill>
            <a:srgbClr val="F1D295"/>
          </a:solidFill>
          <a:ln w="57150">
            <a:solidFill>
              <a:srgbClr val="C00000"/>
            </a:solidFill>
            <a:miter lim="800000"/>
            <a:headEnd/>
            <a:tailEnd/>
          </a:ln>
        </p:spPr>
        <p:txBody>
          <a:bodyPr wrap="none" tIns="0" bIns="0"/>
          <a:lstStyle/>
          <a:p>
            <a:pPr algn="ctr"/>
            <a:endParaRPr lang="sk-SK" sz="900" b="1" dirty="0" smtClean="0">
              <a:latin typeface="Constantia" pitchFamily="18" charset="0"/>
            </a:endParaRPr>
          </a:p>
          <a:p>
            <a:pPr algn="ctr"/>
            <a:endParaRPr lang="sk-SK" sz="900" b="1" dirty="0">
              <a:latin typeface="Constantia" pitchFamily="18" charset="0"/>
            </a:endParaRPr>
          </a:p>
        </p:txBody>
      </p:sp>
      <p:sp>
        <p:nvSpPr>
          <p:cNvPr id="12" name="Line 12"/>
          <p:cNvSpPr>
            <a:spLocks noChangeShapeType="1"/>
          </p:cNvSpPr>
          <p:nvPr/>
        </p:nvSpPr>
        <p:spPr bwMode="auto">
          <a:xfrm>
            <a:off x="3821674" y="4712568"/>
            <a:ext cx="4824412" cy="0"/>
          </a:xfrm>
          <a:prstGeom prst="line">
            <a:avLst/>
          </a:prstGeom>
          <a:noFill/>
          <a:ln w="57150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3" name="Text Box 14"/>
          <p:cNvSpPr txBox="1">
            <a:spLocks noChangeArrowheads="1"/>
          </p:cNvSpPr>
          <p:nvPr/>
        </p:nvSpPr>
        <p:spPr bwMode="auto">
          <a:xfrm>
            <a:off x="3569583" y="1635004"/>
            <a:ext cx="5328592" cy="4847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tIns="0" bIns="0">
            <a:spAutoFit/>
          </a:bodyPr>
          <a:lstStyle>
            <a:lvl1pPr>
              <a:defRPr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algn="ctr"/>
            <a:endParaRPr lang="sk-SK" sz="1200" b="1" u="sng" baseline="90000" dirty="0"/>
          </a:p>
          <a:p>
            <a:pPr algn="ctr"/>
            <a:endParaRPr lang="sk-SK" sz="1200" b="1" u="sng" baseline="90000" dirty="0"/>
          </a:p>
          <a:p>
            <a:pPr algn="ctr"/>
            <a:endParaRPr lang="sk-SK" sz="1200" b="1" u="sng" baseline="90000" dirty="0"/>
          </a:p>
          <a:p>
            <a:pPr algn="ctr"/>
            <a:endParaRPr lang="sk-SK" sz="1200" b="1" u="sng" baseline="90000" dirty="0"/>
          </a:p>
          <a:p>
            <a:pPr algn="ctr"/>
            <a:endParaRPr lang="sk-SK" sz="1200" b="1" dirty="0"/>
          </a:p>
          <a:p>
            <a:pPr algn="ctr"/>
            <a:endParaRPr lang="sk-SK" sz="1200" b="1" dirty="0"/>
          </a:p>
          <a:p>
            <a:pPr algn="ctr"/>
            <a:endParaRPr lang="sk-SK" sz="1200" b="1" dirty="0">
              <a:latin typeface="Calibri" panose="020F0502020204030204" pitchFamily="34" charset="0"/>
            </a:endParaRPr>
          </a:p>
          <a:p>
            <a:pPr algn="ctr"/>
            <a:endParaRPr lang="sk-SK" sz="1300" b="1" dirty="0">
              <a:latin typeface="Calibri" panose="020F0502020204030204" pitchFamily="34" charset="0"/>
            </a:endParaRPr>
          </a:p>
          <a:p>
            <a:pPr algn="ctr"/>
            <a:endParaRPr lang="sk-SK" sz="1200" b="1" dirty="0">
              <a:latin typeface="Calibri" panose="020F0502020204030204" pitchFamily="34" charset="0"/>
            </a:endParaRPr>
          </a:p>
          <a:p>
            <a:pPr algn="ctr"/>
            <a:r>
              <a:rPr lang="sk-SK" sz="1200" b="1" dirty="0" smtClean="0">
                <a:latin typeface="Bookman Old Style" panose="02050604050505020204" pitchFamily="18" charset="0"/>
              </a:rPr>
              <a:t>Klub/Válogatott </a:t>
            </a:r>
            <a:r>
              <a:rPr lang="sk-SK" sz="1200" b="1" dirty="0">
                <a:latin typeface="Bookman Old Style" panose="02050604050505020204" pitchFamily="18" charset="0"/>
              </a:rPr>
              <a:t>csapatok</a:t>
            </a:r>
          </a:p>
          <a:p>
            <a:pPr algn="ctr"/>
            <a:endParaRPr lang="sk-SK" sz="1200" b="1" dirty="0">
              <a:latin typeface="Bookman Old Style" panose="02050604050505020204" pitchFamily="18" charset="0"/>
            </a:endParaRPr>
          </a:p>
          <a:p>
            <a:pPr algn="ctr"/>
            <a:endParaRPr lang="sk-SK" sz="1200" b="1" dirty="0">
              <a:latin typeface="Bookman Old Style" panose="02050604050505020204" pitchFamily="18" charset="0"/>
            </a:endParaRPr>
          </a:p>
          <a:p>
            <a:pPr algn="ctr"/>
            <a:endParaRPr lang="sk-SK" sz="1200" b="1" dirty="0" smtClean="0">
              <a:latin typeface="Bookman Old Style" panose="02050604050505020204" pitchFamily="18" charset="0"/>
            </a:endParaRPr>
          </a:p>
          <a:p>
            <a:pPr algn="ctr"/>
            <a:r>
              <a:rPr lang="sk-SK" sz="1200" b="1" dirty="0" smtClean="0">
                <a:latin typeface="Bookman Old Style" panose="02050604050505020204" pitchFamily="18" charset="0"/>
              </a:rPr>
              <a:t>Elit </a:t>
            </a:r>
            <a:r>
              <a:rPr lang="sk-SK" sz="1200" b="1" dirty="0">
                <a:latin typeface="Bookman Old Style" panose="02050604050505020204" pitchFamily="18" charset="0"/>
              </a:rPr>
              <a:t>Ifjúsági </a:t>
            </a:r>
            <a:r>
              <a:rPr lang="sk-SK" sz="1200" b="1" dirty="0" smtClean="0">
                <a:latin typeface="Bookman Old Style" panose="02050604050505020204" pitchFamily="18" charset="0"/>
              </a:rPr>
              <a:t>Labdarúgás</a:t>
            </a:r>
            <a:endParaRPr lang="sk-SK" sz="1200" b="1" dirty="0">
              <a:latin typeface="Bookman Old Style" panose="02050604050505020204" pitchFamily="18" charset="0"/>
            </a:endParaRPr>
          </a:p>
          <a:p>
            <a:pPr algn="ctr"/>
            <a:endParaRPr lang="sk-SK" sz="1200" b="1" dirty="0">
              <a:latin typeface="Bookman Old Style" panose="02050604050505020204" pitchFamily="18" charset="0"/>
            </a:endParaRPr>
          </a:p>
          <a:p>
            <a:pPr algn="ctr"/>
            <a:r>
              <a:rPr lang="sk-SK" sz="1200" b="1" dirty="0" smtClean="0">
                <a:latin typeface="Bookman Old Style" panose="02050604050505020204" pitchFamily="18" charset="0"/>
              </a:rPr>
              <a:t>Akadémiák/Utánpótlás </a:t>
            </a:r>
            <a:r>
              <a:rPr lang="sk-SK" sz="1200" b="1" dirty="0">
                <a:latin typeface="Bookman Old Style" panose="02050604050505020204" pitchFamily="18" charset="0"/>
              </a:rPr>
              <a:t>Nemzeti Válogatottak</a:t>
            </a:r>
          </a:p>
          <a:p>
            <a:pPr algn="ctr"/>
            <a:endParaRPr lang="sk-SK" sz="1200" b="1" u="sng" dirty="0">
              <a:latin typeface="Bookman Old Style" panose="02050604050505020204" pitchFamily="18" charset="0"/>
            </a:endParaRPr>
          </a:p>
          <a:p>
            <a:pPr algn="ctr"/>
            <a:endParaRPr lang="sk-SK" sz="1200" b="1" u="sng" dirty="0">
              <a:latin typeface="Bookman Old Style" panose="02050604050505020204" pitchFamily="18" charset="0"/>
            </a:endParaRPr>
          </a:p>
          <a:p>
            <a:pPr algn="ctr"/>
            <a:endParaRPr lang="sk-SK" sz="1200" b="1" dirty="0" smtClean="0">
              <a:latin typeface="Bookman Old Style" panose="02050604050505020204" pitchFamily="18" charset="0"/>
            </a:endParaRPr>
          </a:p>
          <a:p>
            <a:pPr algn="ctr"/>
            <a:r>
              <a:rPr lang="sk-SK" sz="1200" b="1" dirty="0" smtClean="0">
                <a:latin typeface="Bookman Old Style" panose="02050604050505020204" pitchFamily="18" charset="0"/>
              </a:rPr>
              <a:t>Grassroots Labdarúgás</a:t>
            </a:r>
            <a:endParaRPr lang="sk-SK" sz="1200" b="1" dirty="0">
              <a:latin typeface="Bookman Old Style" panose="02050604050505020204" pitchFamily="18" charset="0"/>
            </a:endParaRPr>
          </a:p>
          <a:p>
            <a:pPr algn="ctr"/>
            <a:endParaRPr lang="sk-SK" sz="1200" b="1" dirty="0">
              <a:latin typeface="Bookman Old Style" panose="02050604050505020204" pitchFamily="18" charset="0"/>
            </a:endParaRPr>
          </a:p>
          <a:p>
            <a:pPr algn="ctr"/>
            <a:r>
              <a:rPr lang="sk-SK" sz="1200" b="1" dirty="0">
                <a:latin typeface="Bookman Old Style" panose="02050604050505020204" pitchFamily="18" charset="0"/>
              </a:rPr>
              <a:t>Gyermek	Ifjúsági	 Amatőr	 Öregfiúk     Veterán</a:t>
            </a:r>
          </a:p>
          <a:p>
            <a:r>
              <a:rPr lang="sk-SK" sz="1200" b="1" dirty="0">
                <a:latin typeface="Bookman Old Style" panose="02050604050505020204" pitchFamily="18" charset="0"/>
              </a:rPr>
              <a:t>        </a:t>
            </a:r>
            <a:r>
              <a:rPr lang="sk-SK" sz="1200" b="1" dirty="0" smtClean="0">
                <a:latin typeface="Bookman Old Style" panose="02050604050505020204" pitchFamily="18" charset="0"/>
              </a:rPr>
              <a:t>   5-13        14-19             20+             35</a:t>
            </a:r>
            <a:r>
              <a:rPr lang="sk-SK" sz="1200" b="1" dirty="0">
                <a:latin typeface="Bookman Old Style" panose="02050604050505020204" pitchFamily="18" charset="0"/>
              </a:rPr>
              <a:t>+           </a:t>
            </a:r>
            <a:r>
              <a:rPr lang="sk-SK" sz="1200" b="1" dirty="0" smtClean="0">
                <a:latin typeface="Bookman Old Style" panose="02050604050505020204" pitchFamily="18" charset="0"/>
              </a:rPr>
              <a:t> 60+</a:t>
            </a:r>
          </a:p>
          <a:p>
            <a:endParaRPr lang="sk-SK" sz="1200" b="1" dirty="0" smtClean="0">
              <a:latin typeface="Bookman Old Style" panose="02050604050505020204" pitchFamily="18" charset="0"/>
            </a:endParaRPr>
          </a:p>
          <a:p>
            <a:pPr algn="ctr"/>
            <a:r>
              <a:rPr lang="sk-SK" sz="1200" b="1" dirty="0" smtClean="0">
                <a:latin typeface="Bookman Old Style" panose="02050604050505020204" pitchFamily="18" charset="0"/>
              </a:rPr>
              <a:t>Női labdarúgás, Futsal, Strandlabdarúgás, Fogyatékkal élők labdarúgása</a:t>
            </a:r>
          </a:p>
          <a:p>
            <a:pPr algn="r">
              <a:spcBef>
                <a:spcPct val="50000"/>
              </a:spcBef>
            </a:pPr>
            <a:endParaRPr lang="sk-SK" sz="1200" b="1" dirty="0"/>
          </a:p>
        </p:txBody>
      </p:sp>
      <p:sp>
        <p:nvSpPr>
          <p:cNvPr id="14" name="Line 12"/>
          <p:cNvSpPr>
            <a:spLocks noChangeShapeType="1"/>
          </p:cNvSpPr>
          <p:nvPr/>
        </p:nvSpPr>
        <p:spPr bwMode="auto">
          <a:xfrm>
            <a:off x="4829736" y="3421063"/>
            <a:ext cx="2808288" cy="0"/>
          </a:xfrm>
          <a:prstGeom prst="line">
            <a:avLst/>
          </a:prstGeom>
          <a:noFill/>
          <a:ln w="57150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5" name="Szövegdoboz 15"/>
          <p:cNvSpPr txBox="1">
            <a:spLocks noChangeArrowheads="1"/>
          </p:cNvSpPr>
          <p:nvPr/>
        </p:nvSpPr>
        <p:spPr bwMode="auto">
          <a:xfrm>
            <a:off x="5657617" y="2399730"/>
            <a:ext cx="11525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algn="ctr"/>
            <a:r>
              <a:rPr lang="sk-SK" sz="1200" b="1" dirty="0">
                <a:latin typeface="Bookman Old Style" panose="02050604050505020204" pitchFamily="18" charset="0"/>
              </a:rPr>
              <a:t>Hivatásos</a:t>
            </a:r>
          </a:p>
          <a:p>
            <a:pPr algn="ctr"/>
            <a:r>
              <a:rPr lang="sk-SK" sz="1200" b="1" dirty="0">
                <a:latin typeface="Bookman Old Style" panose="02050604050505020204" pitchFamily="18" charset="0"/>
              </a:rPr>
              <a:t>Labdarúgás</a:t>
            </a:r>
            <a:endParaRPr lang="hu-HU" sz="1200" b="1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0629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ím 1"/>
          <p:cNvSpPr txBox="1">
            <a:spLocks/>
          </p:cNvSpPr>
          <p:nvPr/>
        </p:nvSpPr>
        <p:spPr>
          <a:xfrm>
            <a:off x="1415967" y="536216"/>
            <a:ext cx="9635827" cy="57606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hu-HU" sz="2400" b="1" dirty="0">
                <a:latin typeface="Bookman Old Style" panose="02050604050505020204" pitchFamily="18" charset="0"/>
              </a:rPr>
              <a:t>Grundfoci</a:t>
            </a:r>
          </a:p>
          <a:p>
            <a:pPr>
              <a:defRPr/>
            </a:pPr>
            <a:endParaRPr lang="hu-HU" sz="2400" b="1" dirty="0">
              <a:latin typeface="Bookman Old Style" panose="02050604050505020204" pitchFamily="18" charset="0"/>
            </a:endParaRPr>
          </a:p>
          <a:p>
            <a:pPr>
              <a:defRPr/>
            </a:pPr>
            <a:endParaRPr lang="hu-HU" sz="5400" b="1" dirty="0">
              <a:latin typeface="Bookman Old Style" panose="02050604050505020204" pitchFamily="18" charset="0"/>
            </a:endParaRP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81" y="214651"/>
            <a:ext cx="1072394" cy="1022515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2190" y="10850"/>
            <a:ext cx="959810" cy="1626797"/>
          </a:xfrm>
          <a:prstGeom prst="rect">
            <a:avLst/>
          </a:prstGeom>
        </p:spPr>
      </p:pic>
      <p:sp>
        <p:nvSpPr>
          <p:cNvPr id="13" name="Szövegdoboz 12"/>
          <p:cNvSpPr txBox="1"/>
          <p:nvPr/>
        </p:nvSpPr>
        <p:spPr>
          <a:xfrm>
            <a:off x="1235575" y="6521289"/>
            <a:ext cx="9689140" cy="23582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  <p:sp>
        <p:nvSpPr>
          <p:cNvPr id="14" name="Szövegdoboz 13"/>
          <p:cNvSpPr txBox="1"/>
          <p:nvPr/>
        </p:nvSpPr>
        <p:spPr>
          <a:xfrm>
            <a:off x="1235575" y="1152740"/>
            <a:ext cx="9816219" cy="7207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  <p:sp>
        <p:nvSpPr>
          <p:cNvPr id="2" name="Szövegdoboz 1"/>
          <p:cNvSpPr txBox="1"/>
          <p:nvPr/>
        </p:nvSpPr>
        <p:spPr>
          <a:xfrm>
            <a:off x="9324975" y="1562100"/>
            <a:ext cx="1828800" cy="92768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  <p:pic>
        <p:nvPicPr>
          <p:cNvPr id="15" name="Kép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8169" y="1136933"/>
            <a:ext cx="10151422" cy="5705773"/>
          </a:xfrm>
          <a:prstGeom prst="rect">
            <a:avLst/>
          </a:prstGeom>
        </p:spPr>
      </p:pic>
      <p:sp>
        <p:nvSpPr>
          <p:cNvPr id="16" name="Szövegdoboz 15"/>
          <p:cNvSpPr txBox="1"/>
          <p:nvPr/>
        </p:nvSpPr>
        <p:spPr>
          <a:xfrm>
            <a:off x="4243216" y="2395644"/>
            <a:ext cx="1037059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sz="2000" dirty="0">
                <a:latin typeface="Bookman Old Style" panose="02050604050505020204" pitchFamily="18" charset="0"/>
              </a:rPr>
              <a:t>L</a:t>
            </a:r>
            <a:r>
              <a:rPr lang="hu-HU" sz="2000" dirty="0" smtClean="0">
                <a:latin typeface="Bookman Old Style" panose="02050604050505020204" pitchFamily="18" charset="0"/>
              </a:rPr>
              <a:t>abda</a:t>
            </a:r>
            <a:endParaRPr lang="hu-HU" sz="2000" dirty="0">
              <a:latin typeface="Bookman Old Style" panose="02050604050505020204" pitchFamily="18" charset="0"/>
            </a:endParaRPr>
          </a:p>
        </p:txBody>
      </p:sp>
      <p:sp>
        <p:nvSpPr>
          <p:cNvPr id="17" name="Szövegdoboz 16"/>
          <p:cNvSpPr txBox="1"/>
          <p:nvPr/>
        </p:nvSpPr>
        <p:spPr>
          <a:xfrm>
            <a:off x="6819723" y="2395644"/>
            <a:ext cx="1475209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sz="2000" dirty="0" smtClean="0">
                <a:latin typeface="Bookman Old Style" panose="02050604050505020204" pitchFamily="18" charset="0"/>
              </a:rPr>
              <a:t>2 csapat</a:t>
            </a:r>
            <a:endParaRPr lang="hu-HU" sz="2000" dirty="0">
              <a:latin typeface="Bookman Old Style" panose="02050604050505020204" pitchFamily="18" charset="0"/>
            </a:endParaRPr>
          </a:p>
        </p:txBody>
      </p:sp>
      <p:sp>
        <p:nvSpPr>
          <p:cNvPr id="18" name="Szövegdoboz 17"/>
          <p:cNvSpPr txBox="1"/>
          <p:nvPr/>
        </p:nvSpPr>
        <p:spPr>
          <a:xfrm>
            <a:off x="5225396" y="5459983"/>
            <a:ext cx="1008484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sz="2000" dirty="0">
                <a:latin typeface="Bookman Old Style" panose="02050604050505020204" pitchFamily="18" charset="0"/>
              </a:rPr>
              <a:t>P</a:t>
            </a:r>
            <a:r>
              <a:rPr lang="hu-HU" sz="2000" dirty="0" smtClean="0">
                <a:latin typeface="Bookman Old Style" panose="02050604050505020204" pitchFamily="18" charset="0"/>
              </a:rPr>
              <a:t>álya</a:t>
            </a:r>
            <a:endParaRPr lang="hu-HU" sz="2000" dirty="0">
              <a:latin typeface="Bookman Old Style" panose="02050604050505020204" pitchFamily="18" charset="0"/>
            </a:endParaRPr>
          </a:p>
        </p:txBody>
      </p:sp>
      <p:sp>
        <p:nvSpPr>
          <p:cNvPr id="19" name="Szövegdoboz 18"/>
          <p:cNvSpPr txBox="1"/>
          <p:nvPr/>
        </p:nvSpPr>
        <p:spPr>
          <a:xfrm>
            <a:off x="7848976" y="5198897"/>
            <a:ext cx="922759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sz="2000" dirty="0">
                <a:latin typeface="Bookman Old Style" panose="02050604050505020204" pitchFamily="18" charset="0"/>
              </a:rPr>
              <a:t>K</a:t>
            </a:r>
            <a:r>
              <a:rPr lang="hu-HU" sz="2000" dirty="0" smtClean="0">
                <a:latin typeface="Bookman Old Style" panose="02050604050505020204" pitchFamily="18" charset="0"/>
              </a:rPr>
              <a:t>apu</a:t>
            </a:r>
            <a:endParaRPr lang="hu-HU" sz="2000" dirty="0">
              <a:latin typeface="Bookman Old Style" panose="02050604050505020204" pitchFamily="18" charset="0"/>
            </a:endParaRPr>
          </a:p>
        </p:txBody>
      </p:sp>
      <p:sp>
        <p:nvSpPr>
          <p:cNvPr id="20" name="Szövegdoboz 19"/>
          <p:cNvSpPr txBox="1"/>
          <p:nvPr/>
        </p:nvSpPr>
        <p:spPr>
          <a:xfrm>
            <a:off x="1389310" y="6413856"/>
            <a:ext cx="9689140" cy="23582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  <p:sp>
        <p:nvSpPr>
          <p:cNvPr id="21" name="Szövegdoboz 20"/>
          <p:cNvSpPr txBox="1"/>
          <p:nvPr/>
        </p:nvSpPr>
        <p:spPr>
          <a:xfrm>
            <a:off x="1362654" y="1291705"/>
            <a:ext cx="9689140" cy="23582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  <p:sp>
        <p:nvSpPr>
          <p:cNvPr id="22" name="Szövegdoboz 21"/>
          <p:cNvSpPr txBox="1"/>
          <p:nvPr/>
        </p:nvSpPr>
        <p:spPr>
          <a:xfrm>
            <a:off x="9273985" y="1514014"/>
            <a:ext cx="1828800" cy="92768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079915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ím 1"/>
          <p:cNvSpPr txBox="1">
            <a:spLocks/>
          </p:cNvSpPr>
          <p:nvPr/>
        </p:nvSpPr>
        <p:spPr>
          <a:xfrm>
            <a:off x="1415967" y="536216"/>
            <a:ext cx="9635827" cy="57606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hu-HU" sz="2400" b="1" dirty="0" smtClean="0">
                <a:latin typeface="Bookman Old Style" panose="02050604050505020204" pitchFamily="18" charset="0"/>
              </a:rPr>
              <a:t>Körzeti felépítés</a:t>
            </a:r>
            <a:endParaRPr lang="hu-HU" sz="2400" b="1" dirty="0">
              <a:latin typeface="Bookman Old Style" panose="02050604050505020204" pitchFamily="18" charset="0"/>
            </a:endParaRPr>
          </a:p>
          <a:p>
            <a:pPr>
              <a:defRPr/>
            </a:pPr>
            <a:endParaRPr lang="hu-HU" sz="2400" b="1" dirty="0">
              <a:latin typeface="Bookman Old Style" panose="02050604050505020204" pitchFamily="18" charset="0"/>
            </a:endParaRPr>
          </a:p>
          <a:p>
            <a:pPr>
              <a:defRPr/>
            </a:pPr>
            <a:endParaRPr lang="hu-HU" sz="5400" b="1" dirty="0">
              <a:latin typeface="Bookman Old Style" panose="02050604050505020204" pitchFamily="18" charset="0"/>
            </a:endParaRP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81" y="214651"/>
            <a:ext cx="1072394" cy="1022515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2190" y="10850"/>
            <a:ext cx="959810" cy="1626797"/>
          </a:xfrm>
          <a:prstGeom prst="rect">
            <a:avLst/>
          </a:prstGeom>
        </p:spPr>
      </p:pic>
      <p:sp>
        <p:nvSpPr>
          <p:cNvPr id="13" name="Szövegdoboz 12"/>
          <p:cNvSpPr txBox="1"/>
          <p:nvPr/>
        </p:nvSpPr>
        <p:spPr>
          <a:xfrm>
            <a:off x="1235575" y="6521289"/>
            <a:ext cx="9689140" cy="23582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  <p:sp>
        <p:nvSpPr>
          <p:cNvPr id="14" name="Szövegdoboz 13"/>
          <p:cNvSpPr txBox="1"/>
          <p:nvPr/>
        </p:nvSpPr>
        <p:spPr>
          <a:xfrm>
            <a:off x="1235575" y="1152740"/>
            <a:ext cx="9816219" cy="7207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  <p:sp>
        <p:nvSpPr>
          <p:cNvPr id="2" name="Szövegdoboz 1"/>
          <p:cNvSpPr txBox="1"/>
          <p:nvPr/>
        </p:nvSpPr>
        <p:spPr>
          <a:xfrm>
            <a:off x="9324975" y="1562100"/>
            <a:ext cx="1828800" cy="92768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  <p:sp>
        <p:nvSpPr>
          <p:cNvPr id="20" name="Szövegdoboz 19"/>
          <p:cNvSpPr txBox="1"/>
          <p:nvPr/>
        </p:nvSpPr>
        <p:spPr>
          <a:xfrm>
            <a:off x="1389310" y="6413856"/>
            <a:ext cx="9689140" cy="23582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  <p:sp>
        <p:nvSpPr>
          <p:cNvPr id="21" name="Szövegdoboz 20"/>
          <p:cNvSpPr txBox="1"/>
          <p:nvPr/>
        </p:nvSpPr>
        <p:spPr>
          <a:xfrm>
            <a:off x="1362654" y="1291705"/>
            <a:ext cx="9689140" cy="23582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  <p:sp>
        <p:nvSpPr>
          <p:cNvPr id="22" name="Szövegdoboz 21"/>
          <p:cNvSpPr txBox="1"/>
          <p:nvPr/>
        </p:nvSpPr>
        <p:spPr>
          <a:xfrm>
            <a:off x="9273985" y="1514014"/>
            <a:ext cx="1828800" cy="92768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  <p:pic>
        <p:nvPicPr>
          <p:cNvPr id="23" name="Kép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5575" y="1007819"/>
            <a:ext cx="10078633" cy="5749295"/>
          </a:xfrm>
          <a:prstGeom prst="rect">
            <a:avLst/>
          </a:prstGeom>
        </p:spPr>
      </p:pic>
      <p:sp>
        <p:nvSpPr>
          <p:cNvPr id="24" name="Szövegdoboz 23"/>
          <p:cNvSpPr txBox="1"/>
          <p:nvPr/>
        </p:nvSpPr>
        <p:spPr>
          <a:xfrm>
            <a:off x="2497881" y="1825885"/>
            <a:ext cx="1531193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sz="2000" dirty="0">
                <a:latin typeface="Bookman Old Style" panose="02050604050505020204" pitchFamily="18" charset="0"/>
              </a:rPr>
              <a:t>V</a:t>
            </a:r>
            <a:r>
              <a:rPr lang="hu-HU" sz="2000" dirty="0" smtClean="0">
                <a:latin typeface="Bookman Old Style" panose="02050604050505020204" pitchFamily="18" charset="0"/>
              </a:rPr>
              <a:t>ersenyek</a:t>
            </a:r>
            <a:endParaRPr lang="hu-HU" sz="2000" dirty="0">
              <a:latin typeface="Bookman Old Style" panose="02050604050505020204" pitchFamily="18" charset="0"/>
            </a:endParaRPr>
          </a:p>
        </p:txBody>
      </p:sp>
      <p:sp>
        <p:nvSpPr>
          <p:cNvPr id="25" name="Szövegdoboz 24"/>
          <p:cNvSpPr txBox="1"/>
          <p:nvPr/>
        </p:nvSpPr>
        <p:spPr>
          <a:xfrm>
            <a:off x="5017020" y="1713877"/>
            <a:ext cx="1821929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sz="2000" dirty="0">
                <a:latin typeface="Bookman Old Style" panose="02050604050505020204" pitchFamily="18" charset="0"/>
              </a:rPr>
              <a:t>J</a:t>
            </a:r>
            <a:r>
              <a:rPr lang="hu-HU" sz="2000" dirty="0" smtClean="0">
                <a:latin typeface="Bookman Old Style" panose="02050604050505020204" pitchFamily="18" charset="0"/>
              </a:rPr>
              <a:t>átékvezetők</a:t>
            </a:r>
            <a:endParaRPr lang="hu-HU" sz="2000" dirty="0">
              <a:latin typeface="Bookman Old Style" panose="02050604050505020204" pitchFamily="18" charset="0"/>
            </a:endParaRPr>
          </a:p>
        </p:txBody>
      </p:sp>
      <p:sp>
        <p:nvSpPr>
          <p:cNvPr id="26" name="Szövegdoboz 25"/>
          <p:cNvSpPr txBox="1"/>
          <p:nvPr/>
        </p:nvSpPr>
        <p:spPr>
          <a:xfrm>
            <a:off x="6696934" y="1799078"/>
            <a:ext cx="1783829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sz="2000" dirty="0">
                <a:latin typeface="Bookman Old Style" panose="02050604050505020204" pitchFamily="18" charset="0"/>
              </a:rPr>
              <a:t>E</a:t>
            </a:r>
            <a:r>
              <a:rPr lang="hu-HU" sz="2000" dirty="0" smtClean="0">
                <a:latin typeface="Bookman Old Style" panose="02050604050505020204" pitchFamily="18" charset="0"/>
              </a:rPr>
              <a:t>dzőképzés</a:t>
            </a:r>
            <a:endParaRPr lang="hu-HU" sz="2000" dirty="0">
              <a:latin typeface="Bookman Old Style" panose="02050604050505020204" pitchFamily="18" charset="0"/>
            </a:endParaRPr>
          </a:p>
        </p:txBody>
      </p:sp>
      <p:sp>
        <p:nvSpPr>
          <p:cNvPr id="29" name="Szövegdoboz 28"/>
          <p:cNvSpPr txBox="1"/>
          <p:nvPr/>
        </p:nvSpPr>
        <p:spPr>
          <a:xfrm>
            <a:off x="6838949" y="4051709"/>
            <a:ext cx="1459788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sz="2000" dirty="0">
                <a:latin typeface="Bookman Old Style" panose="02050604050505020204" pitchFamily="18" charset="0"/>
              </a:rPr>
              <a:t>S</a:t>
            </a:r>
            <a:r>
              <a:rPr lang="hu-HU" sz="2000" dirty="0" smtClean="0">
                <a:latin typeface="Bookman Old Style" panose="02050604050505020204" pitchFamily="18" charset="0"/>
              </a:rPr>
              <a:t>zabályok</a:t>
            </a:r>
            <a:endParaRPr lang="hu-HU" sz="2000" dirty="0">
              <a:latin typeface="Bookman Old Style" panose="02050604050505020204" pitchFamily="18" charset="0"/>
            </a:endParaRPr>
          </a:p>
        </p:txBody>
      </p:sp>
      <p:sp>
        <p:nvSpPr>
          <p:cNvPr id="30" name="Szövegdoboz 29"/>
          <p:cNvSpPr txBox="1"/>
          <p:nvPr/>
        </p:nvSpPr>
        <p:spPr>
          <a:xfrm>
            <a:off x="6020418" y="6136857"/>
            <a:ext cx="1859657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sz="1200" dirty="0">
                <a:latin typeface="Bookman Old Style" panose="02050604050505020204" pitchFamily="18" charset="0"/>
              </a:rPr>
              <a:t>T</a:t>
            </a:r>
            <a:r>
              <a:rPr lang="hu-HU" sz="1200" dirty="0" smtClean="0">
                <a:latin typeface="Bookman Old Style" panose="02050604050505020204" pitchFamily="18" charset="0"/>
              </a:rPr>
              <a:t>ehetséggondozás</a:t>
            </a:r>
            <a:endParaRPr lang="hu-HU" sz="1200" dirty="0">
              <a:latin typeface="Bookman Old Style" panose="02050604050505020204" pitchFamily="18" charset="0"/>
            </a:endParaRPr>
          </a:p>
        </p:txBody>
      </p:sp>
      <p:sp>
        <p:nvSpPr>
          <p:cNvPr id="31" name="Szövegdoboz 30"/>
          <p:cNvSpPr txBox="1"/>
          <p:nvPr/>
        </p:nvSpPr>
        <p:spPr>
          <a:xfrm>
            <a:off x="1489733" y="1263974"/>
            <a:ext cx="9640476" cy="40181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  <p:sp>
        <p:nvSpPr>
          <p:cNvPr id="32" name="Szövegdoboz 31"/>
          <p:cNvSpPr txBox="1"/>
          <p:nvPr/>
        </p:nvSpPr>
        <p:spPr>
          <a:xfrm>
            <a:off x="1353454" y="6349660"/>
            <a:ext cx="9689140" cy="23582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  <p:sp>
        <p:nvSpPr>
          <p:cNvPr id="33" name="Szövegdoboz 32"/>
          <p:cNvSpPr txBox="1"/>
          <p:nvPr/>
        </p:nvSpPr>
        <p:spPr>
          <a:xfrm>
            <a:off x="9234777" y="1634963"/>
            <a:ext cx="1828800" cy="92768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  <p:sp>
        <p:nvSpPr>
          <p:cNvPr id="3" name="Szövegdoboz 2"/>
          <p:cNvSpPr txBox="1"/>
          <p:nvPr/>
        </p:nvSpPr>
        <p:spPr>
          <a:xfrm>
            <a:off x="6020418" y="6472983"/>
            <a:ext cx="67651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438482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ím 1"/>
          <p:cNvSpPr txBox="1">
            <a:spLocks/>
          </p:cNvSpPr>
          <p:nvPr/>
        </p:nvSpPr>
        <p:spPr>
          <a:xfrm>
            <a:off x="1415967" y="536216"/>
            <a:ext cx="9635827" cy="57606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hu-HU" sz="2400" b="1" dirty="0">
                <a:latin typeface="Bookman Old Style" panose="02050604050505020204" pitchFamily="18" charset="0"/>
              </a:rPr>
              <a:t>Regionális Tevékenységek</a:t>
            </a:r>
          </a:p>
          <a:p>
            <a:pPr>
              <a:defRPr/>
            </a:pPr>
            <a:endParaRPr lang="hu-HU" sz="2400" b="1" dirty="0">
              <a:latin typeface="Bookman Old Style" panose="02050604050505020204" pitchFamily="18" charset="0"/>
            </a:endParaRPr>
          </a:p>
          <a:p>
            <a:pPr>
              <a:defRPr/>
            </a:pPr>
            <a:endParaRPr lang="hu-HU" sz="5400" b="1" dirty="0">
              <a:latin typeface="Bookman Old Style" panose="02050604050505020204" pitchFamily="18" charset="0"/>
            </a:endParaRP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81" y="214651"/>
            <a:ext cx="1072394" cy="1022515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2190" y="10850"/>
            <a:ext cx="959810" cy="1626797"/>
          </a:xfrm>
          <a:prstGeom prst="rect">
            <a:avLst/>
          </a:prstGeom>
        </p:spPr>
      </p:pic>
      <p:sp>
        <p:nvSpPr>
          <p:cNvPr id="13" name="Szövegdoboz 12"/>
          <p:cNvSpPr txBox="1"/>
          <p:nvPr/>
        </p:nvSpPr>
        <p:spPr>
          <a:xfrm>
            <a:off x="1235575" y="6521289"/>
            <a:ext cx="9689140" cy="23582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  <p:sp>
        <p:nvSpPr>
          <p:cNvPr id="14" name="Szövegdoboz 13"/>
          <p:cNvSpPr txBox="1"/>
          <p:nvPr/>
        </p:nvSpPr>
        <p:spPr>
          <a:xfrm>
            <a:off x="1235575" y="1152740"/>
            <a:ext cx="9816219" cy="7207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  <p:sp>
        <p:nvSpPr>
          <p:cNvPr id="2" name="Szövegdoboz 1"/>
          <p:cNvSpPr txBox="1"/>
          <p:nvPr/>
        </p:nvSpPr>
        <p:spPr>
          <a:xfrm>
            <a:off x="9324975" y="1562100"/>
            <a:ext cx="1828800" cy="92768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  <p:sp>
        <p:nvSpPr>
          <p:cNvPr id="20" name="Szövegdoboz 19"/>
          <p:cNvSpPr txBox="1"/>
          <p:nvPr/>
        </p:nvSpPr>
        <p:spPr>
          <a:xfrm>
            <a:off x="1389310" y="6413856"/>
            <a:ext cx="9689140" cy="23582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  <p:sp>
        <p:nvSpPr>
          <p:cNvPr id="21" name="Szövegdoboz 20"/>
          <p:cNvSpPr txBox="1"/>
          <p:nvPr/>
        </p:nvSpPr>
        <p:spPr>
          <a:xfrm>
            <a:off x="1362654" y="1291705"/>
            <a:ext cx="9689140" cy="23582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  <p:sp>
        <p:nvSpPr>
          <p:cNvPr id="22" name="Szövegdoboz 21"/>
          <p:cNvSpPr txBox="1"/>
          <p:nvPr/>
        </p:nvSpPr>
        <p:spPr>
          <a:xfrm>
            <a:off x="9273985" y="1514014"/>
            <a:ext cx="1828800" cy="92768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  <p:pic>
        <p:nvPicPr>
          <p:cNvPr id="27" name="Kép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5575" y="1152740"/>
            <a:ext cx="10029577" cy="5637288"/>
          </a:xfrm>
          <a:prstGeom prst="rect">
            <a:avLst/>
          </a:prstGeom>
        </p:spPr>
      </p:pic>
      <p:sp>
        <p:nvSpPr>
          <p:cNvPr id="35" name="Szövegdoboz 34"/>
          <p:cNvSpPr txBox="1"/>
          <p:nvPr/>
        </p:nvSpPr>
        <p:spPr>
          <a:xfrm>
            <a:off x="4762897" y="4144041"/>
            <a:ext cx="1317248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sz="1400" dirty="0">
                <a:latin typeface="Bookman Old Style" panose="02050604050505020204" pitchFamily="18" charset="0"/>
              </a:rPr>
              <a:t>S</a:t>
            </a:r>
            <a:r>
              <a:rPr lang="hu-HU" sz="1400" dirty="0" smtClean="0">
                <a:latin typeface="Bookman Old Style" panose="02050604050505020204" pitchFamily="18" charset="0"/>
              </a:rPr>
              <a:t>zabályok</a:t>
            </a:r>
            <a:endParaRPr lang="hu-HU" sz="1400" dirty="0">
              <a:latin typeface="Bookman Old Style" panose="02050604050505020204" pitchFamily="18" charset="0"/>
            </a:endParaRPr>
          </a:p>
        </p:txBody>
      </p:sp>
      <p:sp>
        <p:nvSpPr>
          <p:cNvPr id="36" name="Szövegdoboz 35"/>
          <p:cNvSpPr txBox="1"/>
          <p:nvPr/>
        </p:nvSpPr>
        <p:spPr>
          <a:xfrm>
            <a:off x="1932885" y="1849806"/>
            <a:ext cx="2580878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sz="1400" dirty="0">
                <a:latin typeface="Bookman Old Style" panose="02050604050505020204" pitchFamily="18" charset="0"/>
              </a:rPr>
              <a:t>R</a:t>
            </a:r>
            <a:r>
              <a:rPr lang="hu-HU" sz="1400" dirty="0" smtClean="0">
                <a:latin typeface="Bookman Old Style" panose="02050604050505020204" pitchFamily="18" charset="0"/>
              </a:rPr>
              <a:t>égiós versenyrendszer</a:t>
            </a:r>
            <a:endParaRPr lang="hu-HU" sz="1400" dirty="0">
              <a:latin typeface="Bookman Old Style" panose="02050604050505020204" pitchFamily="18" charset="0"/>
            </a:endParaRPr>
          </a:p>
        </p:txBody>
      </p:sp>
      <p:sp>
        <p:nvSpPr>
          <p:cNvPr id="37" name="Szövegdoboz 36"/>
          <p:cNvSpPr txBox="1"/>
          <p:nvPr/>
        </p:nvSpPr>
        <p:spPr>
          <a:xfrm>
            <a:off x="5829697" y="1946393"/>
            <a:ext cx="1317248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sz="1400" dirty="0">
                <a:latin typeface="Bookman Old Style" panose="02050604050505020204" pitchFamily="18" charset="0"/>
              </a:rPr>
              <a:t>E</a:t>
            </a:r>
            <a:r>
              <a:rPr lang="hu-HU" sz="1400" dirty="0" smtClean="0">
                <a:latin typeface="Bookman Old Style" panose="02050604050505020204" pitchFamily="18" charset="0"/>
              </a:rPr>
              <a:t>dzőképzés</a:t>
            </a:r>
            <a:endParaRPr lang="hu-HU" sz="1400" dirty="0">
              <a:latin typeface="Bookman Old Style" panose="02050604050505020204" pitchFamily="18" charset="0"/>
            </a:endParaRPr>
          </a:p>
        </p:txBody>
      </p:sp>
      <p:sp>
        <p:nvSpPr>
          <p:cNvPr id="38" name="Szövegdoboz 37"/>
          <p:cNvSpPr txBox="1"/>
          <p:nvPr/>
        </p:nvSpPr>
        <p:spPr>
          <a:xfrm>
            <a:off x="8130154" y="1903298"/>
            <a:ext cx="1317248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sz="1400" dirty="0">
                <a:latin typeface="Bookman Old Style" panose="02050604050505020204" pitchFamily="18" charset="0"/>
              </a:rPr>
              <a:t>J</a:t>
            </a:r>
            <a:r>
              <a:rPr lang="hu-HU" sz="1400" dirty="0" smtClean="0">
                <a:latin typeface="Bookman Old Style" panose="02050604050505020204" pitchFamily="18" charset="0"/>
              </a:rPr>
              <a:t>átékvezetők</a:t>
            </a:r>
            <a:endParaRPr lang="hu-HU" sz="1400" dirty="0">
              <a:latin typeface="Bookman Old Style" panose="02050604050505020204" pitchFamily="18" charset="0"/>
            </a:endParaRPr>
          </a:p>
        </p:txBody>
      </p:sp>
      <p:sp>
        <p:nvSpPr>
          <p:cNvPr id="39" name="Szövegdoboz 38"/>
          <p:cNvSpPr txBox="1"/>
          <p:nvPr/>
        </p:nvSpPr>
        <p:spPr>
          <a:xfrm>
            <a:off x="6969900" y="4456949"/>
            <a:ext cx="1980803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sz="1400" dirty="0" smtClean="0">
                <a:latin typeface="Bookman Old Style" panose="02050604050505020204" pitchFamily="18" charset="0"/>
              </a:rPr>
              <a:t>Régiós Válogatott</a:t>
            </a:r>
            <a:endParaRPr lang="hu-HU" sz="1400" dirty="0">
              <a:latin typeface="Bookman Old Style" panose="02050604050505020204" pitchFamily="18" charset="0"/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1415967" y="6413856"/>
            <a:ext cx="963582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  <p:sp>
        <p:nvSpPr>
          <p:cNvPr id="4" name="Szövegdoboz 3"/>
          <p:cNvSpPr txBox="1"/>
          <p:nvPr/>
        </p:nvSpPr>
        <p:spPr>
          <a:xfrm>
            <a:off x="1533525" y="1291705"/>
            <a:ext cx="9518269" cy="58176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  <p:sp>
        <p:nvSpPr>
          <p:cNvPr id="8" name="Szövegdoboz 7"/>
          <p:cNvSpPr txBox="1"/>
          <p:nvPr/>
        </p:nvSpPr>
        <p:spPr>
          <a:xfrm>
            <a:off x="9447402" y="1637647"/>
            <a:ext cx="1784788" cy="85213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986335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ím 1"/>
          <p:cNvSpPr txBox="1">
            <a:spLocks/>
          </p:cNvSpPr>
          <p:nvPr/>
        </p:nvSpPr>
        <p:spPr>
          <a:xfrm>
            <a:off x="1415967" y="536216"/>
            <a:ext cx="9635827" cy="57606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hu-HU" sz="2400" b="1" dirty="0">
                <a:latin typeface="Bookman Old Style" panose="02050604050505020204" pitchFamily="18" charset="0"/>
              </a:rPr>
              <a:t>Országos Programok</a:t>
            </a:r>
          </a:p>
          <a:p>
            <a:pPr>
              <a:defRPr/>
            </a:pPr>
            <a:endParaRPr lang="hu-HU" sz="2400" b="1" dirty="0">
              <a:latin typeface="Bookman Old Style" panose="02050604050505020204" pitchFamily="18" charset="0"/>
            </a:endParaRPr>
          </a:p>
          <a:p>
            <a:pPr>
              <a:defRPr/>
            </a:pPr>
            <a:endParaRPr lang="hu-HU" sz="5400" b="1" dirty="0">
              <a:latin typeface="Bookman Old Style" panose="02050604050505020204" pitchFamily="18" charset="0"/>
            </a:endParaRP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81" y="214651"/>
            <a:ext cx="1072394" cy="1022515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2190" y="10850"/>
            <a:ext cx="959810" cy="1626797"/>
          </a:xfrm>
          <a:prstGeom prst="rect">
            <a:avLst/>
          </a:prstGeom>
        </p:spPr>
      </p:pic>
      <p:pic>
        <p:nvPicPr>
          <p:cNvPr id="23" name="Kép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3731" y="1237166"/>
            <a:ext cx="10000303" cy="5620834"/>
          </a:xfrm>
          <a:prstGeom prst="rect">
            <a:avLst/>
          </a:prstGeom>
        </p:spPr>
      </p:pic>
      <p:sp>
        <p:nvSpPr>
          <p:cNvPr id="24" name="Szövegdoboz 23"/>
          <p:cNvSpPr txBox="1"/>
          <p:nvPr/>
        </p:nvSpPr>
        <p:spPr>
          <a:xfrm>
            <a:off x="1081330" y="1736461"/>
            <a:ext cx="1738069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sz="1400" dirty="0" smtClean="0">
                <a:latin typeface="Bookman Old Style" panose="02050604050505020204" pitchFamily="18" charset="0"/>
              </a:rPr>
              <a:t>    Társadalmi </a:t>
            </a:r>
            <a:r>
              <a:rPr lang="hu-HU" sz="1400" dirty="0">
                <a:latin typeface="Bookman Old Style" panose="02050604050505020204" pitchFamily="18" charset="0"/>
              </a:rPr>
              <a:t>f</a:t>
            </a:r>
            <a:r>
              <a:rPr lang="hu-HU" sz="1400" dirty="0" smtClean="0">
                <a:latin typeface="Bookman Old Style" panose="02050604050505020204" pitchFamily="18" charset="0"/>
              </a:rPr>
              <a:t>elelősségvállalás</a:t>
            </a:r>
            <a:endParaRPr lang="hu-HU" sz="1400" dirty="0">
              <a:latin typeface="Bookman Old Style" panose="02050604050505020204" pitchFamily="18" charset="0"/>
            </a:endParaRPr>
          </a:p>
        </p:txBody>
      </p:sp>
      <p:sp>
        <p:nvSpPr>
          <p:cNvPr id="25" name="Szövegdoboz 24"/>
          <p:cNvSpPr txBox="1"/>
          <p:nvPr/>
        </p:nvSpPr>
        <p:spPr>
          <a:xfrm>
            <a:off x="3793638" y="2022489"/>
            <a:ext cx="2340462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sz="1400" dirty="0" smtClean="0">
                <a:latin typeface="Bookman Old Style" panose="02050604050505020204" pitchFamily="18" charset="0"/>
              </a:rPr>
              <a:t>Nemzeti Bajnokság</a:t>
            </a:r>
            <a:endParaRPr lang="hu-HU" sz="1400" dirty="0">
              <a:latin typeface="Bookman Old Style" panose="02050604050505020204" pitchFamily="18" charset="0"/>
            </a:endParaRPr>
          </a:p>
        </p:txBody>
      </p:sp>
      <p:sp>
        <p:nvSpPr>
          <p:cNvPr id="26" name="Szövegdoboz 25"/>
          <p:cNvSpPr txBox="1"/>
          <p:nvPr/>
        </p:nvSpPr>
        <p:spPr>
          <a:xfrm>
            <a:off x="5096930" y="3556582"/>
            <a:ext cx="1506082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sz="1400" dirty="0" smtClean="0">
                <a:latin typeface="Bookman Old Style" panose="02050604050505020204" pitchFamily="18" charset="0"/>
              </a:rPr>
              <a:t>Nemzeti Kupa</a:t>
            </a:r>
            <a:endParaRPr lang="hu-HU" sz="1400" dirty="0">
              <a:latin typeface="Bookman Old Style" panose="02050604050505020204" pitchFamily="18" charset="0"/>
            </a:endParaRPr>
          </a:p>
        </p:txBody>
      </p:sp>
      <p:sp>
        <p:nvSpPr>
          <p:cNvPr id="28" name="Szövegdoboz 27"/>
          <p:cNvSpPr txBox="1"/>
          <p:nvPr/>
        </p:nvSpPr>
        <p:spPr>
          <a:xfrm>
            <a:off x="6487580" y="4172112"/>
            <a:ext cx="218017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sz="1400" dirty="0" smtClean="0">
                <a:latin typeface="Bookman Old Style" panose="02050604050505020204" pitchFamily="18" charset="0"/>
              </a:rPr>
              <a:t>Nemzeti Válogatott</a:t>
            </a:r>
            <a:endParaRPr lang="hu-HU" sz="1400" dirty="0">
              <a:latin typeface="Bookman Old Style" panose="02050604050505020204" pitchFamily="18" charset="0"/>
            </a:endParaRPr>
          </a:p>
        </p:txBody>
      </p:sp>
      <p:sp>
        <p:nvSpPr>
          <p:cNvPr id="9" name="Szövegdoboz 8"/>
          <p:cNvSpPr txBox="1"/>
          <p:nvPr/>
        </p:nvSpPr>
        <p:spPr>
          <a:xfrm>
            <a:off x="1552575" y="1333500"/>
            <a:ext cx="949921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  <p:sp>
        <p:nvSpPr>
          <p:cNvPr id="10" name="Szövegdoboz 9"/>
          <p:cNvSpPr txBox="1"/>
          <p:nvPr/>
        </p:nvSpPr>
        <p:spPr>
          <a:xfrm>
            <a:off x="4133850" y="1637647"/>
            <a:ext cx="30861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  <p:sp>
        <p:nvSpPr>
          <p:cNvPr id="11" name="Szövegdoboz 10"/>
          <p:cNvSpPr txBox="1"/>
          <p:nvPr/>
        </p:nvSpPr>
        <p:spPr>
          <a:xfrm>
            <a:off x="9393643" y="1237166"/>
            <a:ext cx="1452852" cy="12179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  <p:sp>
        <p:nvSpPr>
          <p:cNvPr id="12" name="Szövegdoboz 11"/>
          <p:cNvSpPr txBox="1"/>
          <p:nvPr/>
        </p:nvSpPr>
        <p:spPr>
          <a:xfrm>
            <a:off x="1518616" y="6510275"/>
            <a:ext cx="943052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731706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ím 1"/>
          <p:cNvSpPr txBox="1">
            <a:spLocks/>
          </p:cNvSpPr>
          <p:nvPr/>
        </p:nvSpPr>
        <p:spPr>
          <a:xfrm>
            <a:off x="1415967" y="536216"/>
            <a:ext cx="9635827" cy="57606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hu-HU" sz="2400" b="1" dirty="0" smtClean="0">
                <a:latin typeface="Bookman Old Style" panose="02050604050505020204" pitchFamily="18" charset="0"/>
              </a:rPr>
              <a:t>Arányok</a:t>
            </a:r>
            <a:endParaRPr lang="hu-HU" sz="2400" b="1" dirty="0">
              <a:latin typeface="Bookman Old Style" panose="02050604050505020204" pitchFamily="18" charset="0"/>
            </a:endParaRPr>
          </a:p>
          <a:p>
            <a:pPr>
              <a:defRPr/>
            </a:pPr>
            <a:endParaRPr lang="hu-HU" sz="2400" b="1" dirty="0">
              <a:latin typeface="Bookman Old Style" panose="02050604050505020204" pitchFamily="18" charset="0"/>
            </a:endParaRPr>
          </a:p>
          <a:p>
            <a:pPr>
              <a:defRPr/>
            </a:pPr>
            <a:endParaRPr lang="hu-HU" sz="5400" b="1" dirty="0">
              <a:latin typeface="Bookman Old Style" panose="02050604050505020204" pitchFamily="18" charset="0"/>
            </a:endParaRP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81" y="214651"/>
            <a:ext cx="1072394" cy="1022515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2190" y="10850"/>
            <a:ext cx="959810" cy="1626797"/>
          </a:xfrm>
          <a:prstGeom prst="rect">
            <a:avLst/>
          </a:prstGeom>
        </p:spPr>
      </p:pic>
      <p:pic>
        <p:nvPicPr>
          <p:cNvPr id="14" name="Kép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5575" y="1112280"/>
            <a:ext cx="9964495" cy="5600707"/>
          </a:xfrm>
          <a:prstGeom prst="rect">
            <a:avLst/>
          </a:prstGeom>
        </p:spPr>
      </p:pic>
      <p:sp>
        <p:nvSpPr>
          <p:cNvPr id="15" name="Szövegdoboz 14"/>
          <p:cNvSpPr txBox="1"/>
          <p:nvPr/>
        </p:nvSpPr>
        <p:spPr>
          <a:xfrm>
            <a:off x="6420491" y="1809854"/>
            <a:ext cx="231281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sz="2000" dirty="0">
                <a:latin typeface="Bookman Old Style" panose="02050604050505020204" pitchFamily="18" charset="0"/>
              </a:rPr>
              <a:t>O</a:t>
            </a:r>
            <a:r>
              <a:rPr lang="hu-HU" sz="2000" dirty="0" smtClean="0">
                <a:latin typeface="Bookman Old Style" panose="02050604050505020204" pitchFamily="18" charset="0"/>
              </a:rPr>
              <a:t>rszágos szint</a:t>
            </a:r>
            <a:endParaRPr lang="hu-HU" sz="2000" dirty="0">
              <a:latin typeface="Bookman Old Style" panose="02050604050505020204" pitchFamily="18" charset="0"/>
            </a:endParaRPr>
          </a:p>
        </p:txBody>
      </p:sp>
      <p:sp>
        <p:nvSpPr>
          <p:cNvPr id="16" name="Szövegdoboz 15"/>
          <p:cNvSpPr txBox="1"/>
          <p:nvPr/>
        </p:nvSpPr>
        <p:spPr>
          <a:xfrm>
            <a:off x="6487166" y="3037365"/>
            <a:ext cx="231281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sz="2000" dirty="0">
                <a:latin typeface="Bookman Old Style" panose="02050604050505020204" pitchFamily="18" charset="0"/>
              </a:rPr>
              <a:t>R</a:t>
            </a:r>
            <a:r>
              <a:rPr lang="hu-HU" sz="2000" dirty="0" smtClean="0">
                <a:latin typeface="Bookman Old Style" panose="02050604050505020204" pitchFamily="18" charset="0"/>
              </a:rPr>
              <a:t>égiós szint</a:t>
            </a:r>
            <a:endParaRPr lang="hu-HU" sz="2000" dirty="0">
              <a:latin typeface="Bookman Old Style" panose="02050604050505020204" pitchFamily="18" charset="0"/>
            </a:endParaRPr>
          </a:p>
        </p:txBody>
      </p:sp>
      <p:sp>
        <p:nvSpPr>
          <p:cNvPr id="17" name="Szövegdoboz 16"/>
          <p:cNvSpPr txBox="1"/>
          <p:nvPr/>
        </p:nvSpPr>
        <p:spPr>
          <a:xfrm>
            <a:off x="6487166" y="4261420"/>
            <a:ext cx="231281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sz="2000" dirty="0">
                <a:latin typeface="Bookman Old Style" panose="02050604050505020204" pitchFamily="18" charset="0"/>
              </a:rPr>
              <a:t>K</a:t>
            </a:r>
            <a:r>
              <a:rPr lang="hu-HU" sz="2000" dirty="0" smtClean="0">
                <a:latin typeface="Bookman Old Style" panose="02050604050505020204" pitchFamily="18" charset="0"/>
              </a:rPr>
              <a:t>örzeti szint</a:t>
            </a:r>
            <a:endParaRPr lang="hu-HU" sz="2000" dirty="0">
              <a:latin typeface="Bookman Old Style" panose="02050604050505020204" pitchFamily="18" charset="0"/>
            </a:endParaRPr>
          </a:p>
        </p:txBody>
      </p:sp>
      <p:sp>
        <p:nvSpPr>
          <p:cNvPr id="2" name="Szövegdoboz 1"/>
          <p:cNvSpPr txBox="1"/>
          <p:nvPr/>
        </p:nvSpPr>
        <p:spPr>
          <a:xfrm>
            <a:off x="1590675" y="1237166"/>
            <a:ext cx="9372600" cy="40048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  <p:sp>
        <p:nvSpPr>
          <p:cNvPr id="3" name="Szövegdoboz 2"/>
          <p:cNvSpPr txBox="1"/>
          <p:nvPr/>
        </p:nvSpPr>
        <p:spPr>
          <a:xfrm flipH="1" flipV="1">
            <a:off x="9217949" y="950896"/>
            <a:ext cx="1573679" cy="171791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  <p:sp>
        <p:nvSpPr>
          <p:cNvPr id="4" name="Szövegdoboz 3"/>
          <p:cNvSpPr txBox="1"/>
          <p:nvPr/>
        </p:nvSpPr>
        <p:spPr>
          <a:xfrm>
            <a:off x="1504490" y="6353175"/>
            <a:ext cx="938258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041437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ím 1"/>
          <p:cNvSpPr txBox="1">
            <a:spLocks/>
          </p:cNvSpPr>
          <p:nvPr/>
        </p:nvSpPr>
        <p:spPr>
          <a:xfrm>
            <a:off x="1415967" y="536216"/>
            <a:ext cx="9635827" cy="57606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hu-HU" sz="2400" b="1" dirty="0" smtClean="0">
                <a:latin typeface="Bookman Old Style" panose="02050604050505020204" pitchFamily="18" charset="0"/>
              </a:rPr>
              <a:t>Az MLSZ </a:t>
            </a:r>
            <a:r>
              <a:rPr lang="hu-HU" sz="2400" b="1" dirty="0" err="1" smtClean="0">
                <a:latin typeface="Bookman Old Style" panose="02050604050505020204" pitchFamily="18" charset="0"/>
              </a:rPr>
              <a:t>Grassroots</a:t>
            </a:r>
            <a:r>
              <a:rPr lang="hu-HU" sz="2400" b="1" dirty="0" smtClean="0">
                <a:latin typeface="Bookman Old Style" panose="02050604050505020204" pitchFamily="18" charset="0"/>
              </a:rPr>
              <a:t> Hálózata</a:t>
            </a:r>
            <a:endParaRPr lang="hu-HU" sz="2400" b="1" dirty="0">
              <a:latin typeface="Bookman Old Style" panose="02050604050505020204" pitchFamily="18" charset="0"/>
            </a:endParaRPr>
          </a:p>
          <a:p>
            <a:pPr>
              <a:defRPr/>
            </a:pPr>
            <a:endParaRPr lang="hu-HU" sz="2400" b="1" dirty="0">
              <a:latin typeface="Bookman Old Style" panose="02050604050505020204" pitchFamily="18" charset="0"/>
            </a:endParaRPr>
          </a:p>
          <a:p>
            <a:pPr>
              <a:defRPr/>
            </a:pPr>
            <a:endParaRPr lang="hu-HU" sz="5400" b="1" dirty="0">
              <a:latin typeface="Bookman Old Style" panose="02050604050505020204" pitchFamily="18" charset="0"/>
            </a:endParaRP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81" y="214651"/>
            <a:ext cx="1072394" cy="1022515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2190" y="10850"/>
            <a:ext cx="959810" cy="1626797"/>
          </a:xfrm>
          <a:prstGeom prst="rect">
            <a:avLst/>
          </a:prstGeom>
        </p:spPr>
      </p:pic>
      <p:sp>
        <p:nvSpPr>
          <p:cNvPr id="12" name="Rectangle 13"/>
          <p:cNvSpPr>
            <a:spLocks noChangeArrowheads="1"/>
          </p:cNvSpPr>
          <p:nvPr/>
        </p:nvSpPr>
        <p:spPr bwMode="auto">
          <a:xfrm>
            <a:off x="3241675" y="4041775"/>
            <a:ext cx="2168525" cy="2671763"/>
          </a:xfrm>
          <a:prstGeom prst="rect">
            <a:avLst/>
          </a:prstGeom>
          <a:solidFill>
            <a:srgbClr val="007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buFont typeface="Wingdings" pitchFamily="2" charset="2"/>
              <a:buNone/>
              <a:defRPr/>
            </a:pPr>
            <a:r>
              <a:rPr lang="hu-HU" sz="1400" b="1" dirty="0" err="1">
                <a:solidFill>
                  <a:schemeClr val="bg1"/>
                </a:solidFill>
                <a:latin typeface="Bookman Old Style" panose="02050604050505020204" pitchFamily="18" charset="0"/>
              </a:rPr>
              <a:t>Grassroots</a:t>
            </a:r>
            <a:r>
              <a:rPr lang="hu-HU" sz="14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 </a:t>
            </a:r>
            <a:r>
              <a:rPr lang="hu-HU" sz="14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Önkéntes</a:t>
            </a:r>
            <a:endParaRPr lang="hu-HU" sz="14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pPr algn="ctr">
              <a:buFont typeface="Wingdings" pitchFamily="2" charset="2"/>
              <a:buNone/>
              <a:defRPr/>
            </a:pPr>
            <a:r>
              <a:rPr lang="hu-HU" sz="14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Program</a:t>
            </a:r>
          </a:p>
          <a:p>
            <a:pPr>
              <a:buFont typeface="Wingdings" pitchFamily="2" charset="2"/>
              <a:buNone/>
              <a:defRPr/>
            </a:pPr>
            <a:endParaRPr lang="hu-HU" sz="14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pPr>
              <a:buFont typeface="Wingdings" pitchFamily="2" charset="2"/>
              <a:buNone/>
              <a:defRPr/>
            </a:pPr>
            <a:endParaRPr lang="en-GB" sz="14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pPr marL="171450" indent="-171450" algn="ctr">
              <a:buClr>
                <a:schemeClr val="bg1"/>
              </a:buClr>
              <a:defRPr/>
            </a:pPr>
            <a:r>
              <a:rPr lang="hu-HU" sz="14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Önkéntesek</a:t>
            </a:r>
            <a:endParaRPr lang="en-GB" sz="14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pPr marL="171450" indent="-171450" algn="ctr">
              <a:buClr>
                <a:schemeClr val="bg1"/>
              </a:buClr>
              <a:defRPr/>
            </a:pPr>
            <a:r>
              <a:rPr lang="hu-HU" sz="14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Szünidei táborok</a:t>
            </a:r>
            <a:endParaRPr lang="en-GB" sz="14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pPr>
              <a:buFont typeface="Wingdings" pitchFamily="2" charset="2"/>
              <a:buNone/>
              <a:defRPr/>
            </a:pPr>
            <a:endParaRPr lang="en-US" sz="1200" i="1" dirty="0"/>
          </a:p>
        </p:txBody>
      </p:sp>
      <p:sp>
        <p:nvSpPr>
          <p:cNvPr id="13" name="Rectangle 18"/>
          <p:cNvSpPr>
            <a:spLocks noChangeArrowheads="1"/>
          </p:cNvSpPr>
          <p:nvPr/>
        </p:nvSpPr>
        <p:spPr bwMode="auto">
          <a:xfrm>
            <a:off x="5753100" y="4041775"/>
            <a:ext cx="3257550" cy="2667000"/>
          </a:xfrm>
          <a:prstGeom prst="rect">
            <a:avLst/>
          </a:prstGeom>
          <a:solidFill>
            <a:srgbClr val="007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buFont typeface="Wingdings" pitchFamily="2" charset="2"/>
              <a:buNone/>
              <a:defRPr/>
            </a:pPr>
            <a:r>
              <a:rPr lang="hu-HU" sz="1600" b="1" dirty="0" err="1">
                <a:solidFill>
                  <a:schemeClr val="bg1"/>
                </a:solidFill>
                <a:latin typeface="Bookman Old Style" panose="02050604050505020204" pitchFamily="18" charset="0"/>
              </a:rPr>
              <a:t>Grassroots</a:t>
            </a:r>
            <a:r>
              <a:rPr lang="hu-HU" sz="16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 </a:t>
            </a:r>
            <a:br>
              <a:rPr lang="hu-HU" sz="1600" b="1" dirty="0">
                <a:solidFill>
                  <a:schemeClr val="bg1"/>
                </a:solidFill>
                <a:latin typeface="Bookman Old Style" panose="02050604050505020204" pitchFamily="18" charset="0"/>
              </a:rPr>
            </a:br>
            <a:r>
              <a:rPr lang="hu-HU" sz="16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Szociális </a:t>
            </a:r>
            <a:r>
              <a:rPr lang="hu-HU" sz="16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Programok</a:t>
            </a:r>
          </a:p>
          <a:p>
            <a:pPr algn="ctr">
              <a:buFont typeface="Wingdings" pitchFamily="2" charset="2"/>
              <a:buNone/>
              <a:defRPr/>
            </a:pPr>
            <a:endParaRPr lang="hu-HU" sz="14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pPr algn="ctr">
              <a:buFont typeface="Wingdings" pitchFamily="2" charset="2"/>
              <a:buNone/>
              <a:defRPr/>
            </a:pPr>
            <a:endParaRPr lang="hu-HU" sz="16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pPr marL="171450" indent="-171450" algn="ctr">
              <a:buClr>
                <a:schemeClr val="bg1"/>
              </a:buClr>
              <a:defRPr/>
            </a:pPr>
            <a:r>
              <a:rPr lang="hu-HU" sz="16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H</a:t>
            </a:r>
            <a:r>
              <a:rPr lang="hu-HU" sz="16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ajléktalanok</a:t>
            </a:r>
            <a:endParaRPr lang="hu-HU" sz="16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pPr marL="171450" indent="-171450" algn="ctr">
              <a:buClr>
                <a:schemeClr val="bg1"/>
              </a:buClr>
              <a:defRPr/>
            </a:pPr>
            <a:r>
              <a:rPr lang="hu-HU" sz="16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Á</a:t>
            </a:r>
            <a:r>
              <a:rPr lang="hu-HU" sz="16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llami </a:t>
            </a:r>
            <a:r>
              <a:rPr lang="hu-HU" sz="16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gondozottak</a:t>
            </a:r>
          </a:p>
          <a:p>
            <a:pPr marL="171450" indent="-171450" algn="ctr">
              <a:buClr>
                <a:schemeClr val="bg1"/>
              </a:buClr>
              <a:defRPr/>
            </a:pPr>
            <a:r>
              <a:rPr lang="hu-HU" sz="16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L</a:t>
            </a:r>
            <a:r>
              <a:rPr lang="hu-HU" sz="16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átássérültek</a:t>
            </a:r>
            <a:endParaRPr lang="hu-HU" sz="16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pPr marL="171450" indent="-171450" algn="ctr">
              <a:buClr>
                <a:schemeClr val="bg1"/>
              </a:buClr>
              <a:defRPr/>
            </a:pPr>
            <a:r>
              <a:rPr lang="hu-HU" sz="16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É</a:t>
            </a:r>
            <a:r>
              <a:rPr lang="hu-HU" sz="16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rtelmi </a:t>
            </a:r>
            <a:r>
              <a:rPr lang="hu-HU" sz="16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fogyatékkal élők</a:t>
            </a:r>
          </a:p>
          <a:p>
            <a:pPr marL="171450" indent="-171450" algn="ctr">
              <a:buClr>
                <a:schemeClr val="bg1"/>
              </a:buClr>
              <a:defRPr/>
            </a:pPr>
            <a:r>
              <a:rPr lang="hu-HU" sz="16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T</a:t>
            </a:r>
            <a:r>
              <a:rPr lang="hu-HU" sz="16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anulásban </a:t>
            </a:r>
            <a:r>
              <a:rPr lang="hu-HU" sz="16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akadályozottak</a:t>
            </a:r>
          </a:p>
          <a:p>
            <a:pPr marL="171450" indent="-171450" algn="ctr">
              <a:buClr>
                <a:schemeClr val="bg1"/>
              </a:buClr>
              <a:defRPr/>
            </a:pPr>
            <a:r>
              <a:rPr lang="hu-HU" sz="16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H</a:t>
            </a:r>
            <a:r>
              <a:rPr lang="hu-HU" sz="16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allássérültek</a:t>
            </a:r>
            <a:endParaRPr lang="en-GB" sz="16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8" name="Rectangle 13"/>
          <p:cNvSpPr>
            <a:spLocks noChangeArrowheads="1"/>
          </p:cNvSpPr>
          <p:nvPr/>
        </p:nvSpPr>
        <p:spPr bwMode="auto">
          <a:xfrm>
            <a:off x="9353550" y="4041775"/>
            <a:ext cx="2514600" cy="2667000"/>
          </a:xfrm>
          <a:prstGeom prst="rect">
            <a:avLst/>
          </a:prstGeom>
          <a:solidFill>
            <a:srgbClr val="007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buFont typeface="Wingdings" pitchFamily="2" charset="2"/>
              <a:buNone/>
              <a:defRPr/>
            </a:pPr>
            <a:r>
              <a:rPr lang="hu-HU" sz="1600" b="1" dirty="0" err="1">
                <a:solidFill>
                  <a:schemeClr val="bg1"/>
                </a:solidFill>
                <a:latin typeface="Bookman Old Style" panose="02050604050505020204" pitchFamily="18" charset="0"/>
              </a:rPr>
              <a:t>Grassroots</a:t>
            </a:r>
            <a:r>
              <a:rPr lang="hu-HU" sz="16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 </a:t>
            </a:r>
          </a:p>
          <a:p>
            <a:pPr algn="ctr">
              <a:buFont typeface="Wingdings" pitchFamily="2" charset="2"/>
              <a:buNone/>
              <a:defRPr/>
            </a:pPr>
            <a:r>
              <a:rPr lang="hu-HU" sz="16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Amatőr Programok</a:t>
            </a:r>
          </a:p>
          <a:p>
            <a:pPr algn="ctr">
              <a:buFont typeface="Wingdings" pitchFamily="2" charset="2"/>
              <a:buNone/>
              <a:defRPr/>
            </a:pPr>
            <a:endParaRPr lang="hu-HU" sz="14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pPr algn="ctr">
              <a:buFont typeface="Wingdings" pitchFamily="2" charset="2"/>
              <a:buNone/>
              <a:defRPr/>
            </a:pPr>
            <a:endParaRPr lang="en-GB" sz="14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pPr marL="171450" indent="-171450" algn="ctr">
              <a:buClr>
                <a:schemeClr val="bg1"/>
              </a:buClr>
              <a:defRPr/>
            </a:pPr>
            <a:r>
              <a:rPr lang="hu-HU" sz="16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Fair Play </a:t>
            </a:r>
            <a:r>
              <a:rPr lang="hu-HU" sz="1600" b="1" dirty="0" err="1" smtClean="0">
                <a:solidFill>
                  <a:schemeClr val="bg1"/>
                </a:solidFill>
                <a:latin typeface="Bookman Old Style" panose="02050604050505020204" pitchFamily="18" charset="0"/>
              </a:rPr>
              <a:t>Cup</a:t>
            </a:r>
            <a:endParaRPr lang="en-GB" sz="16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pPr marL="171450" indent="-171450" algn="ctr">
              <a:buClr>
                <a:schemeClr val="bg1"/>
              </a:buClr>
              <a:defRPr/>
            </a:pPr>
            <a:r>
              <a:rPr lang="hu-HU" sz="16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Egyetemi Program</a:t>
            </a:r>
            <a:endParaRPr lang="en-GB" sz="16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pPr marL="171450" indent="-171450" algn="ctr">
              <a:buClr>
                <a:schemeClr val="bg1"/>
              </a:buClr>
              <a:defRPr/>
            </a:pPr>
            <a:r>
              <a:rPr lang="hu-HU" sz="16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Veterán Program</a:t>
            </a:r>
            <a:endParaRPr lang="en-GB" sz="1600" b="1" dirty="0">
              <a:latin typeface="Bookman Old Style" panose="02050604050505020204" pitchFamily="18" charset="0"/>
            </a:endParaRPr>
          </a:p>
          <a:p>
            <a:pPr>
              <a:buFont typeface="Wingdings" pitchFamily="2" charset="2"/>
              <a:buNone/>
              <a:defRPr/>
            </a:pPr>
            <a:endParaRPr lang="en-US" sz="1200" i="1" dirty="0"/>
          </a:p>
        </p:txBody>
      </p:sp>
      <p:sp>
        <p:nvSpPr>
          <p:cNvPr id="19" name="Rectangle 11"/>
          <p:cNvSpPr>
            <a:spLocks noChangeArrowheads="1"/>
          </p:cNvSpPr>
          <p:nvPr/>
        </p:nvSpPr>
        <p:spPr bwMode="auto">
          <a:xfrm>
            <a:off x="258762" y="5237161"/>
            <a:ext cx="2147888" cy="855663"/>
          </a:xfrm>
          <a:prstGeom prst="rect">
            <a:avLst/>
          </a:prstGeom>
          <a:solidFill>
            <a:srgbClr val="007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buFont typeface="Wingdings" pitchFamily="2" charset="2"/>
              <a:buNone/>
            </a:pPr>
            <a:r>
              <a:rPr lang="hu-HU" sz="18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MLSZ</a:t>
            </a:r>
            <a:r>
              <a:rPr lang="hu-HU" sz="1800" b="1" i="1" dirty="0">
                <a:solidFill>
                  <a:schemeClr val="bg1"/>
                </a:solidFill>
                <a:latin typeface="Bookman Old Style" panose="02050604050505020204" pitchFamily="18" charset="0"/>
              </a:rPr>
              <a:t/>
            </a:r>
            <a:br>
              <a:rPr lang="hu-HU" sz="1800" b="1" i="1" dirty="0">
                <a:solidFill>
                  <a:schemeClr val="bg1"/>
                </a:solidFill>
                <a:latin typeface="Bookman Old Style" panose="02050604050505020204" pitchFamily="18" charset="0"/>
              </a:rPr>
            </a:br>
            <a:r>
              <a:rPr lang="hu-HU" sz="1800" b="1" dirty="0" err="1">
                <a:solidFill>
                  <a:schemeClr val="bg1"/>
                </a:solidFill>
                <a:latin typeface="Bookman Old Style" panose="02050604050505020204" pitchFamily="18" charset="0"/>
              </a:rPr>
              <a:t>Grassroots</a:t>
            </a:r>
            <a:endParaRPr lang="hu-HU" sz="18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pPr algn="ctr">
              <a:buFont typeface="Wingdings" pitchFamily="2" charset="2"/>
              <a:buNone/>
            </a:pPr>
            <a:r>
              <a:rPr lang="hu-HU" sz="18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Költségvetés</a:t>
            </a:r>
            <a:endParaRPr lang="en-GB" sz="18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0" name="AutoShape 7"/>
          <p:cNvSpPr>
            <a:spLocks noChangeArrowheads="1"/>
          </p:cNvSpPr>
          <p:nvPr/>
        </p:nvSpPr>
        <p:spPr bwMode="auto">
          <a:xfrm>
            <a:off x="121906" y="4077493"/>
            <a:ext cx="2384425" cy="935038"/>
          </a:xfrm>
          <a:prstGeom prst="flowChartProcess">
            <a:avLst/>
          </a:prstGeom>
          <a:solidFill>
            <a:srgbClr val="007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buFont typeface="Wingdings" pitchFamily="2" charset="2"/>
              <a:buNone/>
            </a:pPr>
            <a:r>
              <a:rPr lang="hu-HU" sz="18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MLSZ</a:t>
            </a:r>
            <a:endParaRPr lang="en-GB" sz="18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pPr algn="ctr">
              <a:buFont typeface="Wingdings" pitchFamily="2" charset="2"/>
              <a:buNone/>
            </a:pPr>
            <a:r>
              <a:rPr lang="hu-HU" sz="1800" b="1" dirty="0" err="1">
                <a:solidFill>
                  <a:schemeClr val="bg1"/>
                </a:solidFill>
                <a:latin typeface="Bookman Old Style" panose="02050604050505020204" pitchFamily="18" charset="0"/>
              </a:rPr>
              <a:t>Grassroots</a:t>
            </a:r>
            <a:endParaRPr lang="hu-HU" sz="18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pPr algn="ctr">
              <a:buFont typeface="Wingdings" pitchFamily="2" charset="2"/>
              <a:buNone/>
            </a:pPr>
            <a:r>
              <a:rPr lang="hu-HU" sz="18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Cselekvési </a:t>
            </a:r>
            <a:r>
              <a:rPr lang="hu-HU" sz="18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Tervek</a:t>
            </a:r>
            <a:endParaRPr lang="en-GB" sz="12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pPr>
              <a:buFont typeface="Wingdings" pitchFamily="2" charset="2"/>
              <a:buNone/>
            </a:pP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1" name="AutoShape 5"/>
          <p:cNvSpPr>
            <a:spLocks noChangeArrowheads="1"/>
          </p:cNvSpPr>
          <p:nvPr/>
        </p:nvSpPr>
        <p:spPr bwMode="auto">
          <a:xfrm>
            <a:off x="258762" y="3133726"/>
            <a:ext cx="2147888" cy="719137"/>
          </a:xfrm>
          <a:prstGeom prst="flowChartProcess">
            <a:avLst/>
          </a:prstGeom>
          <a:solidFill>
            <a:srgbClr val="007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buFont typeface="Wingdings" pitchFamily="2" charset="2"/>
              <a:buNone/>
            </a:pPr>
            <a:r>
              <a:rPr lang="hu-HU" sz="18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MLSZ</a:t>
            </a:r>
            <a:endParaRPr lang="en-GB" sz="18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pPr algn="ctr">
              <a:buFont typeface="Wingdings" pitchFamily="2" charset="2"/>
              <a:buNone/>
            </a:pPr>
            <a:r>
              <a:rPr lang="en-GB" sz="18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Strat</a:t>
            </a:r>
            <a:r>
              <a:rPr lang="hu-HU" sz="1800" b="1" dirty="0" err="1">
                <a:solidFill>
                  <a:schemeClr val="bg1"/>
                </a:solidFill>
                <a:latin typeface="Bookman Old Style" panose="02050604050505020204" pitchFamily="18" charset="0"/>
              </a:rPr>
              <a:t>égia</a:t>
            </a:r>
            <a:endParaRPr lang="en-US" sz="18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2" name="AutoShape 4"/>
          <p:cNvSpPr>
            <a:spLocks noChangeArrowheads="1"/>
          </p:cNvSpPr>
          <p:nvPr/>
        </p:nvSpPr>
        <p:spPr bwMode="auto">
          <a:xfrm>
            <a:off x="258762" y="2030413"/>
            <a:ext cx="2147888" cy="877887"/>
          </a:xfrm>
          <a:prstGeom prst="flowChartProcess">
            <a:avLst/>
          </a:prstGeom>
          <a:solidFill>
            <a:srgbClr val="007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buFont typeface="Wingdings" pitchFamily="2" charset="2"/>
              <a:buNone/>
            </a:pPr>
            <a:r>
              <a:rPr lang="en-GB" sz="18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UEFA</a:t>
            </a:r>
          </a:p>
          <a:p>
            <a:pPr algn="ctr">
              <a:buFont typeface="Wingdings" pitchFamily="2" charset="2"/>
              <a:buNone/>
            </a:pPr>
            <a:r>
              <a:rPr lang="en-GB" sz="18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Grassroots</a:t>
            </a:r>
          </a:p>
          <a:p>
            <a:pPr algn="ctr">
              <a:buFont typeface="Wingdings" pitchFamily="2" charset="2"/>
              <a:buNone/>
            </a:pPr>
            <a:r>
              <a:rPr lang="en-GB" sz="18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Chart</a:t>
            </a:r>
            <a:r>
              <a:rPr lang="hu-HU" sz="18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a</a:t>
            </a:r>
            <a:endParaRPr lang="en-US" sz="18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3" name="Rectangle 15"/>
          <p:cNvSpPr>
            <a:spLocks noChangeArrowheads="1"/>
          </p:cNvSpPr>
          <p:nvPr/>
        </p:nvSpPr>
        <p:spPr bwMode="auto">
          <a:xfrm>
            <a:off x="3760555" y="2193925"/>
            <a:ext cx="2473325" cy="1428750"/>
          </a:xfrm>
          <a:prstGeom prst="rect">
            <a:avLst/>
          </a:prstGeom>
          <a:solidFill>
            <a:srgbClr val="007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buFont typeface="Wingdings" pitchFamily="2" charset="2"/>
              <a:buNone/>
            </a:pPr>
            <a:r>
              <a:rPr lang="hu-HU" sz="18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OTP Bank </a:t>
            </a:r>
          </a:p>
          <a:p>
            <a:pPr algn="ctr">
              <a:buFont typeface="Wingdings" pitchFamily="2" charset="2"/>
              <a:buNone/>
            </a:pPr>
            <a:r>
              <a:rPr lang="hu-HU" sz="18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Bozsik Intézményi </a:t>
            </a:r>
          </a:p>
          <a:p>
            <a:pPr algn="ctr">
              <a:buFont typeface="Wingdings" pitchFamily="2" charset="2"/>
              <a:buNone/>
            </a:pPr>
            <a:r>
              <a:rPr lang="hu-HU" sz="18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Program</a:t>
            </a:r>
          </a:p>
          <a:p>
            <a:pPr algn="ctr">
              <a:buFont typeface="Wingdings" pitchFamily="2" charset="2"/>
              <a:buNone/>
            </a:pPr>
            <a:endParaRPr lang="hu-HU" sz="14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pPr algn="ctr">
              <a:buFont typeface="Wingdings" pitchFamily="2" charset="2"/>
              <a:buNone/>
            </a:pPr>
            <a:r>
              <a:rPr lang="hu-HU" sz="14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5-14 éves gyermekek</a:t>
            </a:r>
            <a:endParaRPr lang="en-US" sz="14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4" name="Jobbra nyíl 3"/>
          <p:cNvSpPr>
            <a:spLocks noChangeArrowheads="1"/>
          </p:cNvSpPr>
          <p:nvPr/>
        </p:nvSpPr>
        <p:spPr bwMode="auto">
          <a:xfrm>
            <a:off x="2599415" y="2749550"/>
            <a:ext cx="968375" cy="484188"/>
          </a:xfrm>
          <a:prstGeom prst="rightArrow">
            <a:avLst>
              <a:gd name="adj1" fmla="val 50000"/>
              <a:gd name="adj2" fmla="val 50028"/>
            </a:avLst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pPr marL="342900" indent="-342900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61007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ím 1"/>
          <p:cNvSpPr txBox="1">
            <a:spLocks/>
          </p:cNvSpPr>
          <p:nvPr/>
        </p:nvSpPr>
        <p:spPr>
          <a:xfrm>
            <a:off x="1415967" y="536216"/>
            <a:ext cx="9635827" cy="57606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hu-HU" sz="2400" b="1" dirty="0">
                <a:latin typeface="Bookman Old Style" panose="02050604050505020204" pitchFamily="18" charset="0"/>
              </a:rPr>
              <a:t>Gyermeklabdarúgás (5-14 éves korig)</a:t>
            </a:r>
          </a:p>
          <a:p>
            <a:pPr>
              <a:defRPr/>
            </a:pPr>
            <a:endParaRPr lang="hu-HU" sz="2400" b="1" dirty="0">
              <a:latin typeface="Bookman Old Style" panose="02050604050505020204" pitchFamily="18" charset="0"/>
            </a:endParaRPr>
          </a:p>
          <a:p>
            <a:pPr>
              <a:defRPr/>
            </a:pPr>
            <a:endParaRPr lang="hu-HU" sz="5400" b="1" dirty="0">
              <a:latin typeface="Bookman Old Style" panose="02050604050505020204" pitchFamily="18" charset="0"/>
            </a:endParaRP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81" y="214651"/>
            <a:ext cx="1072394" cy="1022515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2190" y="10850"/>
            <a:ext cx="959810" cy="1626797"/>
          </a:xfrm>
          <a:prstGeom prst="rect">
            <a:avLst/>
          </a:prstGeom>
        </p:spPr>
      </p:pic>
      <p:sp>
        <p:nvSpPr>
          <p:cNvPr id="14" name="Rectangle 4"/>
          <p:cNvSpPr>
            <a:spLocks noChangeArrowheads="1"/>
          </p:cNvSpPr>
          <p:nvPr/>
        </p:nvSpPr>
        <p:spPr bwMode="auto">
          <a:xfrm>
            <a:off x="847725" y="3087159"/>
            <a:ext cx="3600449" cy="3647016"/>
          </a:xfrm>
          <a:prstGeom prst="rect">
            <a:avLst/>
          </a:prstGeom>
          <a:solidFill>
            <a:srgbClr val="003366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003366"/>
            </a:extrusionClr>
          </a:sp3d>
        </p:spPr>
        <p:txBody>
          <a:bodyPr lIns="72000" tIns="72000" rIns="72000" bIns="72000" anchor="ctr">
            <a:flatTx/>
          </a:bodyPr>
          <a:lstStyle>
            <a:lvl1pPr marL="342900" indent="-342900" eaLnBrk="0" hangingPunct="0">
              <a:defRPr sz="2800">
                <a:solidFill>
                  <a:srgbClr val="003399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rgbClr val="003399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rgbClr val="003399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rgbClr val="003399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rgbClr val="003399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800">
                <a:solidFill>
                  <a:srgbClr val="003399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800">
                <a:solidFill>
                  <a:srgbClr val="003399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800">
                <a:solidFill>
                  <a:srgbClr val="003399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800">
                <a:solidFill>
                  <a:srgbClr val="003399"/>
                </a:solidFill>
                <a:latin typeface="Arial" charset="0"/>
              </a:defRPr>
            </a:lvl9pPr>
          </a:lstStyle>
          <a:p>
            <a:pPr algn="ctr" eaLnBrk="1" hangingPunct="1">
              <a:buClrTx/>
              <a:buSzTx/>
              <a:buFontTx/>
              <a:buNone/>
            </a:pPr>
            <a:r>
              <a:rPr lang="hu-HU" altLang="hu-HU" sz="18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1122 </a:t>
            </a:r>
            <a:r>
              <a:rPr lang="hu-HU" altLang="hu-HU" sz="1800" dirty="0">
                <a:solidFill>
                  <a:schemeClr val="bg1"/>
                </a:solidFill>
                <a:latin typeface="Bookman Old Style" panose="02050604050505020204" pitchFamily="18" charset="0"/>
              </a:rPr>
              <a:t>egyesület</a:t>
            </a:r>
          </a:p>
          <a:p>
            <a:pPr algn="ctr" eaLnBrk="1" hangingPunct="1">
              <a:buClrTx/>
              <a:buSzTx/>
              <a:buFontTx/>
              <a:buNone/>
            </a:pPr>
            <a:endParaRPr lang="hu-HU" altLang="hu-HU" sz="1800" dirty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pPr algn="ctr" eaLnBrk="1" hangingPunct="1">
              <a:buClrTx/>
              <a:buSzTx/>
              <a:buFontTx/>
              <a:buNone/>
            </a:pPr>
            <a:r>
              <a:rPr lang="hu-HU" altLang="hu-HU" sz="1800" dirty="0">
                <a:solidFill>
                  <a:schemeClr val="bg1"/>
                </a:solidFill>
                <a:latin typeface="Bookman Old Style" panose="02050604050505020204" pitchFamily="18" charset="0"/>
              </a:rPr>
              <a:t>E</a:t>
            </a:r>
            <a:r>
              <a:rPr lang="hu-HU" altLang="hu-HU" sz="18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gyesületi </a:t>
            </a:r>
            <a:r>
              <a:rPr lang="hu-HU" altLang="hu-HU" sz="1800" dirty="0">
                <a:solidFill>
                  <a:schemeClr val="bg1"/>
                </a:solidFill>
                <a:latin typeface="Bookman Old Style" panose="02050604050505020204" pitchFamily="18" charset="0"/>
              </a:rPr>
              <a:t>tornák</a:t>
            </a:r>
          </a:p>
          <a:p>
            <a:pPr algn="ctr" eaLnBrk="1" hangingPunct="1">
              <a:buClrTx/>
              <a:buSzTx/>
              <a:buFontTx/>
              <a:buNone/>
            </a:pPr>
            <a:r>
              <a:rPr lang="hu-HU" altLang="hu-HU" sz="18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10 torna/év</a:t>
            </a:r>
          </a:p>
          <a:p>
            <a:pPr algn="ctr" eaLnBrk="1" hangingPunct="1">
              <a:buClrTx/>
              <a:buSzTx/>
              <a:buFontTx/>
              <a:buNone/>
            </a:pPr>
            <a:r>
              <a:rPr lang="hu-HU" altLang="hu-HU" sz="18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4 regionális torna/év</a:t>
            </a:r>
          </a:p>
          <a:p>
            <a:pPr algn="ctr" eaLnBrk="1" hangingPunct="1">
              <a:buClrTx/>
              <a:buSzTx/>
              <a:buFontTx/>
              <a:buNone/>
            </a:pPr>
            <a:r>
              <a:rPr lang="hu-HU" altLang="hu-HU" sz="18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8 fesztivál/év</a:t>
            </a:r>
          </a:p>
          <a:p>
            <a:pPr algn="ctr" eaLnBrk="1" hangingPunct="1">
              <a:buClrTx/>
              <a:buSzTx/>
              <a:buFontTx/>
              <a:buNone/>
            </a:pPr>
            <a:r>
              <a:rPr lang="hu-HU" altLang="hu-HU" sz="18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3 téli teremtorna/év</a:t>
            </a:r>
            <a:endParaRPr lang="hu-HU" altLang="hu-HU" sz="1800" dirty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pPr algn="ctr" eaLnBrk="1" hangingPunct="1">
              <a:buClrTx/>
              <a:buSzTx/>
              <a:buFontTx/>
              <a:buNone/>
            </a:pPr>
            <a:endParaRPr lang="hu-HU" altLang="hu-HU" sz="1050" dirty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pPr algn="ctr" eaLnBrk="1" hangingPunct="1">
              <a:buClrTx/>
              <a:buSzTx/>
              <a:buFont typeface="Wingdings" pitchFamily="2" charset="2"/>
              <a:buNone/>
            </a:pPr>
            <a:r>
              <a:rPr lang="hu-HU" altLang="hu-HU" sz="18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79.514 </a:t>
            </a:r>
            <a:r>
              <a:rPr lang="hu-HU" altLang="hu-HU" sz="18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regisztrált játékos</a:t>
            </a:r>
            <a:endParaRPr lang="hu-HU" altLang="hu-HU" sz="1800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5" name="Rectangle 3"/>
          <p:cNvSpPr>
            <a:spLocks noChangeArrowheads="1"/>
          </p:cNvSpPr>
          <p:nvPr/>
        </p:nvSpPr>
        <p:spPr bwMode="auto">
          <a:xfrm>
            <a:off x="847725" y="1865530"/>
            <a:ext cx="3600448" cy="958851"/>
          </a:xfrm>
          <a:prstGeom prst="rect">
            <a:avLst/>
          </a:prstGeom>
          <a:solidFill>
            <a:srgbClr val="003366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003366"/>
            </a:extrusionClr>
          </a:sp3d>
        </p:spPr>
        <p:txBody>
          <a:bodyPr wrap="none" lIns="72000" tIns="72000" rIns="72000" bIns="72000" anchor="ctr">
            <a:flatTx/>
          </a:bodyPr>
          <a:lstStyle/>
          <a:p>
            <a:pPr marL="342900" indent="-342900" algn="ctr">
              <a:buClrTx/>
              <a:buSzTx/>
              <a:buFontTx/>
              <a:buNone/>
              <a:defRPr/>
            </a:pPr>
            <a:r>
              <a:rPr lang="hu-HU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MLSZ Bozsik </a:t>
            </a:r>
          </a:p>
          <a:p>
            <a:pPr marL="342900" indent="-342900" algn="ctr">
              <a:buClrTx/>
              <a:buSzTx/>
              <a:buFontTx/>
              <a:buNone/>
              <a:defRPr/>
            </a:pPr>
            <a:r>
              <a:rPr lang="hu-HU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Egyesületi Program</a:t>
            </a:r>
          </a:p>
        </p:txBody>
      </p:sp>
      <p:sp>
        <p:nvSpPr>
          <p:cNvPr id="16" name="Rectangle 5"/>
          <p:cNvSpPr>
            <a:spLocks noChangeArrowheads="1"/>
          </p:cNvSpPr>
          <p:nvPr/>
        </p:nvSpPr>
        <p:spPr bwMode="auto">
          <a:xfrm>
            <a:off x="7849716" y="1865532"/>
            <a:ext cx="3532658" cy="958849"/>
          </a:xfrm>
          <a:prstGeom prst="rect">
            <a:avLst/>
          </a:prstGeom>
          <a:solidFill>
            <a:srgbClr val="33CCCC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33CCCC"/>
            </a:extrusionClr>
          </a:sp3d>
        </p:spPr>
        <p:txBody>
          <a:bodyPr wrap="none" lIns="72000" tIns="72000" rIns="72000" bIns="72000" anchor="ctr">
            <a:flatTx/>
          </a:bodyPr>
          <a:lstStyle/>
          <a:p>
            <a:pPr marL="342900" indent="-342900" algn="ctr">
              <a:defRPr/>
            </a:pPr>
            <a:r>
              <a:rPr lang="hu-HU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MLSZ Bozsik </a:t>
            </a:r>
          </a:p>
          <a:p>
            <a:pPr marL="342900" indent="-342900" algn="ctr">
              <a:defRPr/>
            </a:pPr>
            <a:r>
              <a:rPr lang="hu-HU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Intézményi Program</a:t>
            </a:r>
          </a:p>
        </p:txBody>
      </p:sp>
      <p:sp>
        <p:nvSpPr>
          <p:cNvPr id="17" name="Rectangle 6"/>
          <p:cNvSpPr>
            <a:spLocks noChangeArrowheads="1"/>
          </p:cNvSpPr>
          <p:nvPr/>
        </p:nvSpPr>
        <p:spPr bwMode="auto">
          <a:xfrm>
            <a:off x="7849715" y="3087159"/>
            <a:ext cx="3532659" cy="3647016"/>
          </a:xfrm>
          <a:prstGeom prst="rect">
            <a:avLst/>
          </a:prstGeom>
          <a:solidFill>
            <a:srgbClr val="33CCCC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33CCCC"/>
            </a:extrusionClr>
          </a:sp3d>
        </p:spPr>
        <p:txBody>
          <a:bodyPr lIns="72000" tIns="72000" rIns="72000" bIns="72000" anchor="ctr">
            <a:flatTx/>
          </a:bodyPr>
          <a:lstStyle>
            <a:lvl1pPr marL="342900" indent="-342900" eaLnBrk="0" hangingPunct="0">
              <a:defRPr sz="2800">
                <a:solidFill>
                  <a:srgbClr val="003399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rgbClr val="003399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rgbClr val="003399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rgbClr val="003399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rgbClr val="003399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800">
                <a:solidFill>
                  <a:srgbClr val="003399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800">
                <a:solidFill>
                  <a:srgbClr val="003399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800">
                <a:solidFill>
                  <a:srgbClr val="003399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800">
                <a:solidFill>
                  <a:srgbClr val="003399"/>
                </a:solidFill>
                <a:latin typeface="Arial" charset="0"/>
              </a:defRPr>
            </a:lvl9pPr>
          </a:lstStyle>
          <a:p>
            <a:pPr algn="ctr" eaLnBrk="1" hangingPunct="1">
              <a:buClrTx/>
              <a:buSzTx/>
              <a:buFontTx/>
              <a:buNone/>
            </a:pPr>
            <a:r>
              <a:rPr lang="hu-HU" altLang="hu-HU" sz="18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1442 </a:t>
            </a:r>
            <a:r>
              <a:rPr lang="hu-HU" altLang="hu-HU" sz="1800" dirty="0">
                <a:solidFill>
                  <a:schemeClr val="bg1"/>
                </a:solidFill>
                <a:latin typeface="Bookman Old Style" panose="02050604050505020204" pitchFamily="18" charset="0"/>
              </a:rPr>
              <a:t>iskola </a:t>
            </a:r>
            <a:r>
              <a:rPr lang="hu-HU" altLang="hu-HU" sz="18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és 1688 </a:t>
            </a:r>
            <a:r>
              <a:rPr lang="hu-HU" altLang="hu-HU" sz="1800" dirty="0">
                <a:solidFill>
                  <a:schemeClr val="bg1"/>
                </a:solidFill>
                <a:latin typeface="Bookman Old Style" panose="02050604050505020204" pitchFamily="18" charset="0"/>
              </a:rPr>
              <a:t>óvoda </a:t>
            </a:r>
          </a:p>
          <a:p>
            <a:pPr algn="ctr" eaLnBrk="1" hangingPunct="1">
              <a:buClrTx/>
              <a:buSzTx/>
              <a:buFontTx/>
              <a:buNone/>
            </a:pPr>
            <a:endParaRPr lang="hu-HU" altLang="hu-HU" sz="1800" dirty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pPr algn="ctr" eaLnBrk="1" hangingPunct="1">
              <a:buClrTx/>
              <a:buSzTx/>
              <a:buFontTx/>
              <a:buNone/>
            </a:pPr>
            <a:r>
              <a:rPr lang="hu-HU" altLang="hu-HU" sz="1800" dirty="0" err="1">
                <a:solidFill>
                  <a:schemeClr val="bg1"/>
                </a:solidFill>
                <a:latin typeface="Bookman Old Style" panose="02050604050505020204" pitchFamily="18" charset="0"/>
              </a:rPr>
              <a:t>S</a:t>
            </a:r>
            <a:r>
              <a:rPr lang="hu-HU" altLang="hu-HU" sz="1800" dirty="0" err="1" smtClean="0">
                <a:solidFill>
                  <a:schemeClr val="bg1"/>
                </a:solidFill>
                <a:latin typeface="Bookman Old Style" panose="02050604050505020204" pitchFamily="18" charset="0"/>
              </a:rPr>
              <a:t>ulibajnokságok</a:t>
            </a:r>
            <a:endParaRPr lang="hu-HU" altLang="hu-HU" sz="1800" dirty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pPr algn="ctr" eaLnBrk="1" hangingPunct="1">
              <a:buClrTx/>
              <a:buSzTx/>
              <a:buFontTx/>
              <a:buNone/>
            </a:pPr>
            <a:r>
              <a:rPr lang="hu-HU" altLang="hu-HU" sz="1800" dirty="0">
                <a:solidFill>
                  <a:schemeClr val="bg1"/>
                </a:solidFill>
                <a:latin typeface="Bookman Old Style" panose="02050604050505020204" pitchFamily="18" charset="0"/>
              </a:rPr>
              <a:t>4 torna, </a:t>
            </a:r>
            <a:r>
              <a:rPr lang="hu-HU" altLang="hu-HU" sz="18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fesztivál/tanév</a:t>
            </a:r>
            <a:endParaRPr lang="hu-HU" altLang="hu-HU" sz="1800" dirty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pPr algn="ctr" eaLnBrk="1" hangingPunct="1">
              <a:buClrTx/>
              <a:buSzTx/>
              <a:buFontTx/>
              <a:buNone/>
            </a:pPr>
            <a:endParaRPr lang="hu-HU" altLang="hu-HU" sz="1050" dirty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pPr algn="ctr" eaLnBrk="1" hangingPunct="1">
              <a:buClrTx/>
              <a:buSzTx/>
              <a:buFontTx/>
              <a:buNone/>
            </a:pPr>
            <a:r>
              <a:rPr lang="hu-HU" altLang="hu-HU" sz="18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114.081 </a:t>
            </a:r>
            <a:r>
              <a:rPr lang="hu-HU" altLang="hu-HU" sz="18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regisztrált játékos</a:t>
            </a:r>
            <a:endParaRPr lang="hu-HU" altLang="hu-HU" sz="1800" i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5" name="Rectangle 7"/>
          <p:cNvSpPr>
            <a:spLocks noChangeArrowheads="1"/>
          </p:cNvSpPr>
          <p:nvPr/>
        </p:nvSpPr>
        <p:spPr bwMode="auto">
          <a:xfrm>
            <a:off x="4649555" y="1958745"/>
            <a:ext cx="3168650" cy="865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800">
                <a:solidFill>
                  <a:srgbClr val="003399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rgbClr val="003399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rgbClr val="003399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rgbClr val="003399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rgbClr val="003399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800">
                <a:solidFill>
                  <a:srgbClr val="003399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800">
                <a:solidFill>
                  <a:srgbClr val="003399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800">
                <a:solidFill>
                  <a:srgbClr val="003399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800">
                <a:solidFill>
                  <a:srgbClr val="003399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1800" b="1" dirty="0">
                <a:latin typeface="Bookman Old Style" panose="02050604050505020204" pitchFamily="18" charset="0"/>
              </a:rPr>
              <a:t>OTP BANK BOZSIK Program</a:t>
            </a:r>
          </a:p>
        </p:txBody>
      </p:sp>
      <p:sp>
        <p:nvSpPr>
          <p:cNvPr id="26" name="Rectangle 8"/>
          <p:cNvSpPr>
            <a:spLocks noChangeArrowheads="1"/>
          </p:cNvSpPr>
          <p:nvPr/>
        </p:nvSpPr>
        <p:spPr bwMode="auto">
          <a:xfrm>
            <a:off x="5153470" y="3895725"/>
            <a:ext cx="2160820" cy="519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800">
                <a:solidFill>
                  <a:srgbClr val="003399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rgbClr val="003399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rgbClr val="003399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rgbClr val="003399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rgbClr val="003399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800">
                <a:solidFill>
                  <a:srgbClr val="003399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800">
                <a:solidFill>
                  <a:srgbClr val="003399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800">
                <a:solidFill>
                  <a:srgbClr val="003399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800">
                <a:solidFill>
                  <a:srgbClr val="003399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70000"/>
              </a:lnSpc>
              <a:spcBef>
                <a:spcPct val="0"/>
              </a:spcBef>
              <a:buClrTx/>
              <a:buSzTx/>
              <a:buFont typeface="Wingdings" pitchFamily="2" charset="2"/>
              <a:buNone/>
            </a:pPr>
            <a:r>
              <a:rPr lang="hu-HU" altLang="hu-HU" sz="2000" dirty="0">
                <a:latin typeface="Bookman Old Style" panose="02050604050505020204" pitchFamily="18" charset="0"/>
              </a:rPr>
              <a:t>4</a:t>
            </a:r>
            <a:r>
              <a:rPr lang="hu-HU" altLang="hu-HU" sz="2000" dirty="0" smtClean="0">
                <a:latin typeface="Bookman Old Style" panose="02050604050505020204" pitchFamily="18" charset="0"/>
              </a:rPr>
              <a:t>2 </a:t>
            </a:r>
            <a:r>
              <a:rPr lang="hu-HU" altLang="hu-HU" sz="2000" dirty="0">
                <a:latin typeface="Bookman Old Style" panose="02050604050505020204" pitchFamily="18" charset="0"/>
              </a:rPr>
              <a:t>alközpont</a:t>
            </a:r>
          </a:p>
        </p:txBody>
      </p:sp>
      <p:sp>
        <p:nvSpPr>
          <p:cNvPr id="27" name="Rectangle 8"/>
          <p:cNvSpPr>
            <a:spLocks noChangeArrowheads="1"/>
          </p:cNvSpPr>
          <p:nvPr/>
        </p:nvSpPr>
        <p:spPr bwMode="auto">
          <a:xfrm>
            <a:off x="4959980" y="3303093"/>
            <a:ext cx="2547795" cy="498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800">
                <a:solidFill>
                  <a:srgbClr val="003399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rgbClr val="003399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rgbClr val="003399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rgbClr val="003399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rgbClr val="003399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800">
                <a:solidFill>
                  <a:srgbClr val="003399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800">
                <a:solidFill>
                  <a:srgbClr val="003399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800">
                <a:solidFill>
                  <a:srgbClr val="003399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800">
                <a:solidFill>
                  <a:srgbClr val="003399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70000"/>
              </a:lnSpc>
              <a:spcBef>
                <a:spcPct val="0"/>
              </a:spcBef>
              <a:buClrTx/>
              <a:buSzTx/>
              <a:buFont typeface="Wingdings" pitchFamily="2" charset="2"/>
              <a:buNone/>
            </a:pPr>
            <a:r>
              <a:rPr lang="hu-HU" altLang="hu-HU" sz="2000" dirty="0" smtClean="0">
                <a:latin typeface="Bookman Old Style" panose="02050604050505020204" pitchFamily="18" charset="0"/>
              </a:rPr>
              <a:t>12 régió/20 </a:t>
            </a:r>
            <a:r>
              <a:rPr lang="hu-HU" altLang="hu-HU" sz="2000" dirty="0">
                <a:latin typeface="Bookman Old Style" panose="02050604050505020204" pitchFamily="18" charset="0"/>
              </a:rPr>
              <a:t>megye</a:t>
            </a:r>
          </a:p>
        </p:txBody>
      </p:sp>
      <p:sp>
        <p:nvSpPr>
          <p:cNvPr id="29" name="Rectangle 9"/>
          <p:cNvSpPr>
            <a:spLocks noChangeArrowheads="1"/>
          </p:cNvSpPr>
          <p:nvPr/>
        </p:nvSpPr>
        <p:spPr bwMode="auto">
          <a:xfrm>
            <a:off x="4887730" y="4443926"/>
            <a:ext cx="2692297" cy="577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800">
                <a:solidFill>
                  <a:srgbClr val="003399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rgbClr val="003399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rgbClr val="003399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rgbClr val="003399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rgbClr val="003399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800">
                <a:solidFill>
                  <a:srgbClr val="003399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800">
                <a:solidFill>
                  <a:srgbClr val="003399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800">
                <a:solidFill>
                  <a:srgbClr val="003399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800">
                <a:solidFill>
                  <a:srgbClr val="003399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70000"/>
              </a:lnSpc>
              <a:spcBef>
                <a:spcPct val="0"/>
              </a:spcBef>
              <a:buClrTx/>
              <a:buSzTx/>
              <a:buFont typeface="Wingdings" pitchFamily="2" charset="2"/>
              <a:buNone/>
            </a:pPr>
            <a:r>
              <a:rPr lang="hu-HU" altLang="hu-HU" sz="2000" dirty="0" smtClean="0">
                <a:latin typeface="Bookman Old Style" panose="02050604050505020204" pitchFamily="18" charset="0"/>
              </a:rPr>
              <a:t>205 csoport/körzet</a:t>
            </a:r>
            <a:endParaRPr lang="hu-HU" altLang="hu-HU" sz="2000" dirty="0">
              <a:latin typeface="Bookman Old Style" panose="02050604050505020204" pitchFamily="18" charset="0"/>
            </a:endParaRPr>
          </a:p>
        </p:txBody>
      </p:sp>
      <p:sp>
        <p:nvSpPr>
          <p:cNvPr id="30" name="Rectangle 10"/>
          <p:cNvSpPr>
            <a:spLocks noChangeArrowheads="1"/>
          </p:cNvSpPr>
          <p:nvPr/>
        </p:nvSpPr>
        <p:spPr bwMode="auto">
          <a:xfrm>
            <a:off x="4631567" y="5471643"/>
            <a:ext cx="3168650" cy="577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800">
                <a:solidFill>
                  <a:srgbClr val="003399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rgbClr val="003399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rgbClr val="003399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rgbClr val="003399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rgbClr val="003399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800">
                <a:solidFill>
                  <a:srgbClr val="003399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800">
                <a:solidFill>
                  <a:srgbClr val="003399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800">
                <a:solidFill>
                  <a:srgbClr val="003399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800">
                <a:solidFill>
                  <a:srgbClr val="003399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70000"/>
              </a:lnSpc>
              <a:spcBef>
                <a:spcPct val="0"/>
              </a:spcBef>
              <a:buClrTx/>
              <a:buSzTx/>
              <a:buFont typeface="Wingdings" pitchFamily="2" charset="2"/>
              <a:buNone/>
            </a:pPr>
            <a:r>
              <a:rPr lang="hu-HU" altLang="hu-HU" sz="2000" dirty="0">
                <a:latin typeface="Bookman Old Style" panose="02050604050505020204" pitchFamily="18" charset="0"/>
              </a:rPr>
              <a:t>Összesen:</a:t>
            </a:r>
          </a:p>
          <a:p>
            <a:pPr algn="ctr" eaLnBrk="1" hangingPunct="1">
              <a:lnSpc>
                <a:spcPct val="70000"/>
              </a:lnSpc>
              <a:spcBef>
                <a:spcPct val="0"/>
              </a:spcBef>
              <a:buClrTx/>
              <a:buSzTx/>
              <a:buFont typeface="Wingdings" pitchFamily="2" charset="2"/>
              <a:buNone/>
            </a:pPr>
            <a:r>
              <a:rPr lang="hu-HU" altLang="hu-HU" sz="2000" dirty="0">
                <a:latin typeface="Bookman Old Style" panose="02050604050505020204" pitchFamily="18" charset="0"/>
              </a:rPr>
              <a:t/>
            </a:r>
            <a:br>
              <a:rPr lang="hu-HU" altLang="hu-HU" sz="2000" dirty="0">
                <a:latin typeface="Bookman Old Style" panose="02050604050505020204" pitchFamily="18" charset="0"/>
              </a:rPr>
            </a:br>
            <a:r>
              <a:rPr lang="hu-HU" altLang="hu-HU" sz="2400" b="1" dirty="0" smtClean="0">
                <a:latin typeface="Bookman Old Style" panose="02050604050505020204" pitchFamily="18" charset="0"/>
              </a:rPr>
              <a:t>193.595 </a:t>
            </a:r>
            <a:r>
              <a:rPr lang="hu-HU" altLang="hu-HU" sz="2400" b="1" dirty="0">
                <a:latin typeface="Bookman Old Style" panose="02050604050505020204" pitchFamily="18" charset="0"/>
              </a:rPr>
              <a:t>gyermek</a:t>
            </a:r>
          </a:p>
        </p:txBody>
      </p:sp>
      <p:sp>
        <p:nvSpPr>
          <p:cNvPr id="31" name="Szövegdoboz 30"/>
          <p:cNvSpPr txBox="1"/>
          <p:nvPr/>
        </p:nvSpPr>
        <p:spPr>
          <a:xfrm>
            <a:off x="4699762" y="6111170"/>
            <a:ext cx="31184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(2018/2019-es adatok)</a:t>
            </a:r>
            <a:endParaRPr lang="hu-HU" sz="2000" dirty="0">
              <a:solidFill>
                <a:srgbClr val="002060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3961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ím 1"/>
          <p:cNvSpPr txBox="1">
            <a:spLocks/>
          </p:cNvSpPr>
          <p:nvPr/>
        </p:nvSpPr>
        <p:spPr>
          <a:xfrm>
            <a:off x="1415967" y="536216"/>
            <a:ext cx="9635827" cy="57606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hu-HU" sz="2400" b="1" dirty="0">
                <a:latin typeface="Bookman Old Style" panose="02050604050505020204" pitchFamily="18" charset="0"/>
              </a:rPr>
              <a:t>Középiskolai Labdarúgó Program – Fair Play </a:t>
            </a:r>
            <a:r>
              <a:rPr lang="hu-HU" sz="2400" b="1" dirty="0" err="1">
                <a:latin typeface="Bookman Old Style" panose="02050604050505020204" pitchFamily="18" charset="0"/>
              </a:rPr>
              <a:t>Cup</a:t>
            </a:r>
            <a:endParaRPr lang="hu-HU" sz="2400" b="1" dirty="0">
              <a:latin typeface="Bookman Old Style" panose="02050604050505020204" pitchFamily="18" charset="0"/>
            </a:endParaRPr>
          </a:p>
          <a:p>
            <a:pPr>
              <a:defRPr/>
            </a:pPr>
            <a:endParaRPr lang="hu-HU" sz="2400" b="1" dirty="0">
              <a:latin typeface="Bookman Old Style" panose="02050604050505020204" pitchFamily="18" charset="0"/>
            </a:endParaRPr>
          </a:p>
          <a:p>
            <a:pPr>
              <a:defRPr/>
            </a:pPr>
            <a:endParaRPr lang="hu-HU" sz="5400" b="1" dirty="0">
              <a:latin typeface="Bookman Old Style" panose="02050604050505020204" pitchFamily="18" charset="0"/>
            </a:endParaRP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81" y="214651"/>
            <a:ext cx="1072394" cy="1022515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2190" y="10850"/>
            <a:ext cx="959810" cy="1626797"/>
          </a:xfrm>
          <a:prstGeom prst="rect">
            <a:avLst/>
          </a:prstGeom>
        </p:spPr>
      </p:pic>
      <p:pic>
        <p:nvPicPr>
          <p:cNvPr id="18" name="Kép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7204" y="3762375"/>
            <a:ext cx="5963360" cy="2981680"/>
          </a:xfrm>
          <a:prstGeom prst="rect">
            <a:avLst/>
          </a:prstGeom>
        </p:spPr>
      </p:pic>
      <p:sp>
        <p:nvSpPr>
          <p:cNvPr id="19" name="Rectangle 3"/>
          <p:cNvSpPr>
            <a:spLocks noChangeArrowheads="1"/>
          </p:cNvSpPr>
          <p:nvPr/>
        </p:nvSpPr>
        <p:spPr bwMode="auto">
          <a:xfrm>
            <a:off x="0" y="2492897"/>
            <a:ext cx="10058400" cy="4136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l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hu-HU" sz="2000" dirty="0">
                <a:latin typeface="Bookman Old Style" panose="02050604050505020204" pitchFamily="18" charset="0"/>
              </a:rPr>
              <a:t>O</a:t>
            </a:r>
            <a:r>
              <a:rPr lang="hu-HU" sz="2000" dirty="0" smtClean="0">
                <a:latin typeface="Bookman Old Style" panose="02050604050505020204" pitchFamily="18" charset="0"/>
              </a:rPr>
              <a:t>rszágos k</a:t>
            </a:r>
            <a:r>
              <a:rPr lang="hu-HU" sz="2000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ispályás </a:t>
            </a:r>
            <a:r>
              <a:rPr lang="hu-HU" sz="2000" dirty="0">
                <a:solidFill>
                  <a:schemeClr val="tx1"/>
                </a:solidFill>
                <a:latin typeface="Bookman Old Style" panose="02050604050505020204" pitchFamily="18" charset="0"/>
              </a:rPr>
              <a:t>labdarúgó tornasorozat középiskolás csapatok között </a:t>
            </a:r>
            <a:endParaRPr lang="hu-HU" sz="2000" dirty="0" smtClean="0">
              <a:solidFill>
                <a:schemeClr val="tx1"/>
              </a:solidFill>
              <a:latin typeface="Bookman Old Style" panose="02050604050505020204" pitchFamily="18" charset="0"/>
            </a:endParaRPr>
          </a:p>
          <a:p>
            <a:pPr marL="342900" indent="-342900" algn="l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  <a:defRPr/>
            </a:pPr>
            <a:endParaRPr lang="hu-HU" sz="2000" dirty="0">
              <a:solidFill>
                <a:schemeClr val="tx1"/>
              </a:solidFill>
              <a:latin typeface="Bookman Old Style" panose="02050604050505020204" pitchFamily="18" charset="0"/>
            </a:endParaRPr>
          </a:p>
          <a:p>
            <a:pPr marL="342900" indent="-342900" algn="l">
              <a:spcBef>
                <a:spcPct val="0"/>
              </a:spcBef>
              <a:buSzPct val="95000"/>
              <a:buFont typeface="Arial" panose="020B0604020202020204" pitchFamily="34" charset="0"/>
              <a:buChar char="•"/>
              <a:defRPr/>
            </a:pPr>
            <a:r>
              <a:rPr lang="hu-HU" sz="2000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14-20 </a:t>
            </a:r>
            <a:r>
              <a:rPr lang="hu-HU" sz="2000" dirty="0">
                <a:solidFill>
                  <a:schemeClr val="tx1"/>
                </a:solidFill>
                <a:latin typeface="Bookman Old Style" panose="02050604050505020204" pitchFamily="18" charset="0"/>
              </a:rPr>
              <a:t>éves </a:t>
            </a:r>
            <a:r>
              <a:rPr lang="hu-HU" sz="2000" dirty="0" smtClean="0">
                <a:latin typeface="Bookman Old Style" panose="02050604050505020204" pitchFamily="18" charset="0"/>
              </a:rPr>
              <a:t>lányok és fiúk részvételével</a:t>
            </a:r>
          </a:p>
          <a:p>
            <a:pPr algn="l">
              <a:spcBef>
                <a:spcPct val="0"/>
              </a:spcBef>
              <a:buSzPct val="95000"/>
              <a:defRPr/>
            </a:pPr>
            <a:r>
              <a:rPr lang="hu-HU" sz="2000" dirty="0">
                <a:solidFill>
                  <a:srgbClr val="FF0000"/>
                </a:solidFill>
                <a:latin typeface="Bookman Old Style" panose="02050604050505020204" pitchFamily="18" charset="0"/>
              </a:rPr>
              <a:t>	</a:t>
            </a:r>
          </a:p>
          <a:p>
            <a:pPr marL="342900" indent="-342900" algn="l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hu-HU" sz="2000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A 2018/2019-es </a:t>
            </a:r>
            <a:r>
              <a:rPr lang="hu-HU" sz="2000" dirty="0" smtClean="0">
                <a:latin typeface="Bookman Old Style" panose="02050604050505020204" pitchFamily="18" charset="0"/>
              </a:rPr>
              <a:t>szezon főbb számai</a:t>
            </a:r>
            <a:r>
              <a:rPr lang="hu-HU" sz="2000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:</a:t>
            </a:r>
            <a:endParaRPr lang="hu-HU" sz="2000" dirty="0">
              <a:solidFill>
                <a:schemeClr val="tx1"/>
              </a:solidFill>
              <a:latin typeface="Bookman Old Style" panose="02050604050505020204" pitchFamily="18" charset="0"/>
            </a:endParaRPr>
          </a:p>
          <a:p>
            <a:pPr marL="533400" indent="-533400" algn="l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hu-HU" sz="2000" dirty="0">
                <a:solidFill>
                  <a:schemeClr val="tx1"/>
                </a:solidFill>
                <a:latin typeface="Bookman Old Style" panose="02050604050505020204" pitchFamily="18" charset="0"/>
              </a:rPr>
              <a:t>	- </a:t>
            </a:r>
            <a:r>
              <a:rPr lang="hu-HU" sz="2000" dirty="0" smtClean="0">
                <a:latin typeface="Bookman Old Style" panose="02050604050505020204" pitchFamily="18" charset="0"/>
              </a:rPr>
              <a:t>437 intézmény</a:t>
            </a:r>
            <a:endParaRPr lang="hu-HU" sz="2000" dirty="0">
              <a:solidFill>
                <a:schemeClr val="tx1"/>
              </a:solidFill>
              <a:latin typeface="Bookman Old Style" panose="02050604050505020204" pitchFamily="18" charset="0"/>
            </a:endParaRPr>
          </a:p>
          <a:p>
            <a:pPr marL="533400" indent="-533400" algn="l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hu-HU" sz="2000" dirty="0">
                <a:solidFill>
                  <a:schemeClr val="tx1"/>
                </a:solidFill>
                <a:latin typeface="Bookman Old Style" panose="02050604050505020204" pitchFamily="18" charset="0"/>
              </a:rPr>
              <a:t>	- </a:t>
            </a:r>
            <a:r>
              <a:rPr lang="hu-HU" sz="2000" dirty="0" smtClean="0">
                <a:latin typeface="Bookman Old Style" panose="02050604050505020204" pitchFamily="18" charset="0"/>
              </a:rPr>
              <a:t>874 </a:t>
            </a:r>
            <a:r>
              <a:rPr lang="hu-HU" sz="2000" dirty="0">
                <a:latin typeface="Bookman Old Style" panose="02050604050505020204" pitchFamily="18" charset="0"/>
              </a:rPr>
              <a:t>csapat</a:t>
            </a:r>
            <a:r>
              <a:rPr lang="hu-HU" sz="2000" dirty="0">
                <a:solidFill>
                  <a:schemeClr val="tx1"/>
                </a:solidFill>
                <a:latin typeface="Bookman Old Style" panose="02050604050505020204" pitchFamily="18" charset="0"/>
              </a:rPr>
              <a:t> (</a:t>
            </a:r>
            <a:r>
              <a:rPr lang="hu-HU" sz="2000" dirty="0" err="1" smtClean="0">
                <a:solidFill>
                  <a:schemeClr val="tx1"/>
                </a:solidFill>
                <a:latin typeface="Bookman Old Style" panose="02050604050505020204" pitchFamily="18" charset="0"/>
              </a:rPr>
              <a:t>max</a:t>
            </a:r>
            <a:r>
              <a:rPr lang="hu-HU" sz="2000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. 12 </a:t>
            </a:r>
            <a:r>
              <a:rPr lang="hu-HU" sz="2000" dirty="0">
                <a:latin typeface="Bookman Old Style" panose="02050604050505020204" pitchFamily="18" charset="0"/>
              </a:rPr>
              <a:t>játékos/csapat</a:t>
            </a:r>
            <a:r>
              <a:rPr lang="hu-HU" sz="2000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)</a:t>
            </a:r>
            <a:endParaRPr lang="hu-HU" sz="2000" dirty="0">
              <a:solidFill>
                <a:schemeClr val="tx1"/>
              </a:solidFill>
              <a:latin typeface="Bookman Old Style" panose="02050604050505020204" pitchFamily="18" charset="0"/>
            </a:endParaRPr>
          </a:p>
          <a:p>
            <a:pPr marL="533400" indent="-533400" algn="l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hu-HU" sz="2000" dirty="0">
                <a:solidFill>
                  <a:schemeClr val="tx1"/>
                </a:solidFill>
                <a:latin typeface="Bookman Old Style" panose="02050604050505020204" pitchFamily="18" charset="0"/>
              </a:rPr>
              <a:t>	- </a:t>
            </a:r>
            <a:r>
              <a:rPr lang="hu-HU" sz="2000" dirty="0" smtClean="0">
                <a:latin typeface="Bookman Old Style" panose="02050604050505020204" pitchFamily="18" charset="0"/>
              </a:rPr>
              <a:t>8600 fő</a:t>
            </a:r>
            <a:r>
              <a:rPr lang="hu-HU" sz="2000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 </a:t>
            </a:r>
            <a:r>
              <a:rPr lang="hu-HU" sz="2000" dirty="0">
                <a:solidFill>
                  <a:schemeClr val="tx1"/>
                </a:solidFill>
                <a:latin typeface="Bookman Old Style" panose="02050604050505020204" pitchFamily="18" charset="0"/>
              </a:rPr>
              <a:t>regisztrált </a:t>
            </a:r>
            <a:r>
              <a:rPr lang="hu-HU" sz="2000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játékos (</a:t>
            </a:r>
            <a:r>
              <a:rPr lang="hu-HU" sz="2000" dirty="0" smtClean="0">
                <a:latin typeface="Bookman Old Style" panose="02050604050505020204" pitchFamily="18" charset="0"/>
              </a:rPr>
              <a:t>2977</a:t>
            </a:r>
            <a:r>
              <a:rPr lang="hu-HU" sz="2000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 fő lány!)</a:t>
            </a:r>
            <a:endParaRPr lang="hu-HU" sz="2000" dirty="0">
              <a:solidFill>
                <a:schemeClr val="tx1"/>
              </a:solidFill>
              <a:latin typeface="Bookman Old Style" panose="02050604050505020204" pitchFamily="18" charset="0"/>
            </a:endParaRPr>
          </a:p>
          <a:p>
            <a:pPr marL="533400" indent="-533400">
              <a:spcBef>
                <a:spcPct val="0"/>
              </a:spcBef>
              <a:defRPr/>
            </a:pPr>
            <a:r>
              <a:rPr lang="hu-HU" sz="2000" dirty="0">
                <a:solidFill>
                  <a:schemeClr val="tx1"/>
                </a:solidFill>
                <a:latin typeface="+mj-lt"/>
              </a:rPr>
              <a:t>	</a:t>
            </a:r>
            <a:endParaRPr lang="hu-HU" sz="2000" i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19422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ím 1"/>
          <p:cNvSpPr txBox="1">
            <a:spLocks/>
          </p:cNvSpPr>
          <p:nvPr/>
        </p:nvSpPr>
        <p:spPr>
          <a:xfrm>
            <a:off x="1415967" y="536216"/>
            <a:ext cx="9635827" cy="57606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hu-HU" sz="2400" b="1" dirty="0">
                <a:latin typeface="Bookman Old Style" panose="02050604050505020204" pitchFamily="18" charset="0"/>
              </a:rPr>
              <a:t>Egyetemi Labdarúgás – Campus Liga</a:t>
            </a:r>
          </a:p>
          <a:p>
            <a:pPr>
              <a:defRPr/>
            </a:pPr>
            <a:endParaRPr lang="hu-HU" sz="5400" b="1" dirty="0">
              <a:latin typeface="Bookman Old Style" panose="02050604050505020204" pitchFamily="18" charset="0"/>
            </a:endParaRP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81" y="214651"/>
            <a:ext cx="1072394" cy="1022515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2190" y="10850"/>
            <a:ext cx="959810" cy="1626797"/>
          </a:xfrm>
          <a:prstGeom prst="rect">
            <a:avLst/>
          </a:prstGeom>
        </p:spPr>
      </p:pic>
      <p:sp>
        <p:nvSpPr>
          <p:cNvPr id="19" name="Rectangle 3"/>
          <p:cNvSpPr>
            <a:spLocks noChangeArrowheads="1"/>
          </p:cNvSpPr>
          <p:nvPr/>
        </p:nvSpPr>
        <p:spPr bwMode="auto">
          <a:xfrm>
            <a:off x="0" y="3230415"/>
            <a:ext cx="10058400" cy="3399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533400" indent="-533400">
              <a:spcBef>
                <a:spcPct val="0"/>
              </a:spcBef>
              <a:defRPr/>
            </a:pPr>
            <a:r>
              <a:rPr lang="hu-HU" sz="2000" dirty="0">
                <a:solidFill>
                  <a:schemeClr val="tx1"/>
                </a:solidFill>
                <a:latin typeface="+mj-lt"/>
              </a:rPr>
              <a:t>	</a:t>
            </a:r>
            <a:endParaRPr lang="hu-HU" sz="2000" i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 flipH="1">
            <a:off x="314502" y="1637647"/>
            <a:ext cx="7163123" cy="147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63538" indent="-188913" eaLnBrk="0" hangingPunct="0">
              <a:defRPr sz="2800">
                <a:solidFill>
                  <a:srgbClr val="003399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rgbClr val="003399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rgbClr val="003399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rgbClr val="003399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rgbClr val="003399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800">
                <a:solidFill>
                  <a:srgbClr val="003399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800">
                <a:solidFill>
                  <a:srgbClr val="003399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800">
                <a:solidFill>
                  <a:srgbClr val="003399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800">
                <a:solidFill>
                  <a:srgbClr val="003399"/>
                </a:solidFill>
                <a:latin typeface="Arial" charset="0"/>
              </a:defRPr>
            </a:lvl9pPr>
          </a:lstStyle>
          <a:p>
            <a:pPr marL="0" algn="l" eaLnBrk="1" hangingPunct="1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lang="hu-HU" sz="1800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Résztvevők</a:t>
            </a:r>
            <a:endParaRPr lang="hu-HU" sz="1800" b="1" u="sng" dirty="0">
              <a:solidFill>
                <a:schemeClr val="tx1"/>
              </a:solidFill>
              <a:latin typeface="Bookman Old Style" panose="02050604050505020204" pitchFamily="18" charset="0"/>
              <a:cs typeface="Arial" charset="0"/>
            </a:endParaRPr>
          </a:p>
          <a:p>
            <a:pPr marL="342900" indent="-342900" algn="l" eaLnBrk="1" hangingPunct="1">
              <a:lnSpc>
                <a:spcPct val="90000"/>
              </a:lnSpc>
              <a:spcBef>
                <a:spcPct val="0"/>
              </a:spcBef>
              <a:buSzTx/>
              <a:buFont typeface="Arial" panose="020B0604020202020204" pitchFamily="34" charset="0"/>
              <a:buChar char="•"/>
              <a:defRPr/>
            </a:pPr>
            <a:r>
              <a:rPr lang="hu-HU" sz="1800" dirty="0" smtClean="0">
                <a:solidFill>
                  <a:schemeClr val="tx1"/>
                </a:solidFill>
                <a:latin typeface="Bookman Old Style" panose="02050604050505020204" pitchFamily="18" charset="0"/>
                <a:cs typeface="Arial" charset="0"/>
              </a:rPr>
              <a:t>33 különböző felsőfokú intézmény hallgatói részvételével zajlik.</a:t>
            </a:r>
            <a:endParaRPr lang="hu-HU" sz="1800" dirty="0">
              <a:solidFill>
                <a:schemeClr val="tx1"/>
              </a:solidFill>
              <a:latin typeface="Bookman Old Style" panose="02050604050505020204" pitchFamily="18" charset="0"/>
              <a:cs typeface="Arial" charset="0"/>
            </a:endParaRPr>
          </a:p>
          <a:p>
            <a:pPr marL="342900" indent="-342900" algn="l" eaLnBrk="1" hangingPunct="1">
              <a:lnSpc>
                <a:spcPct val="90000"/>
              </a:lnSpc>
              <a:spcBef>
                <a:spcPct val="0"/>
              </a:spcBef>
              <a:buSzTx/>
              <a:buFont typeface="Arial" panose="020B0604020202020204" pitchFamily="34" charset="0"/>
              <a:buChar char="•"/>
              <a:defRPr/>
            </a:pPr>
            <a:r>
              <a:rPr lang="hu-HU" sz="1800" dirty="0" smtClean="0">
                <a:solidFill>
                  <a:schemeClr val="tx1"/>
                </a:solidFill>
                <a:latin typeface="Bookman Old Style" panose="02050604050505020204" pitchFamily="18" charset="0"/>
                <a:cs typeface="Arial" charset="0"/>
              </a:rPr>
              <a:t>A fesztiválon (Campus </a:t>
            </a:r>
            <a:r>
              <a:rPr lang="hu-HU" sz="1800" dirty="0" err="1" smtClean="0">
                <a:solidFill>
                  <a:schemeClr val="tx1"/>
                </a:solidFill>
                <a:latin typeface="Bookman Old Style" panose="02050604050505020204" pitchFamily="18" charset="0"/>
                <a:cs typeface="Arial" charset="0"/>
              </a:rPr>
              <a:t>Cup</a:t>
            </a:r>
            <a:r>
              <a:rPr lang="hu-HU" sz="1800" dirty="0" smtClean="0">
                <a:solidFill>
                  <a:schemeClr val="tx1"/>
                </a:solidFill>
                <a:latin typeface="Bookman Old Style" panose="02050604050505020204" pitchFamily="18" charset="0"/>
                <a:cs typeface="Arial" charset="0"/>
              </a:rPr>
              <a:t>) határon túli intézményekből </a:t>
            </a:r>
          </a:p>
          <a:p>
            <a:pPr marL="0" indent="0" algn="l" eaLnBrk="1" hangingPunct="1">
              <a:lnSpc>
                <a:spcPct val="90000"/>
              </a:lnSpc>
              <a:spcBef>
                <a:spcPct val="0"/>
              </a:spcBef>
              <a:buSzTx/>
              <a:defRPr/>
            </a:pPr>
            <a:r>
              <a:rPr lang="hu-HU" sz="1800" dirty="0">
                <a:solidFill>
                  <a:schemeClr val="tx1"/>
                </a:solidFill>
                <a:latin typeface="Bookman Old Style" panose="02050604050505020204" pitchFamily="18" charset="0"/>
                <a:cs typeface="Arial" charset="0"/>
              </a:rPr>
              <a:t> </a:t>
            </a:r>
            <a:r>
              <a:rPr lang="hu-HU" sz="1800" dirty="0" smtClean="0">
                <a:solidFill>
                  <a:schemeClr val="tx1"/>
                </a:solidFill>
                <a:latin typeface="Bookman Old Style" panose="02050604050505020204" pitchFamily="18" charset="0"/>
                <a:cs typeface="Arial" charset="0"/>
              </a:rPr>
              <a:t>   érkező csapatok is részt vesznek.</a:t>
            </a:r>
            <a:endParaRPr lang="hu-HU" sz="1800" u="sng" dirty="0">
              <a:solidFill>
                <a:schemeClr val="tx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Téglalap 2"/>
          <p:cNvSpPr/>
          <p:nvPr/>
        </p:nvSpPr>
        <p:spPr>
          <a:xfrm>
            <a:off x="314503" y="3230416"/>
            <a:ext cx="7163123" cy="16496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Bef>
                <a:spcPct val="0"/>
              </a:spcBef>
            </a:pPr>
            <a:r>
              <a:rPr lang="hu-HU" altLang="hu-HU" b="1" dirty="0">
                <a:latin typeface="Bookman Old Style" panose="02050604050505020204" pitchFamily="18" charset="0"/>
              </a:rPr>
              <a:t>Főbb adatok</a:t>
            </a:r>
          </a:p>
          <a:p>
            <a:pPr>
              <a:lnSpc>
                <a:spcPct val="110000"/>
              </a:lnSpc>
              <a:spcBef>
                <a:spcPct val="0"/>
              </a:spcBef>
              <a:buFontTx/>
              <a:buChar char="•"/>
            </a:pPr>
            <a:r>
              <a:rPr lang="hu-HU" altLang="hu-HU" sz="2000" dirty="0" smtClean="0">
                <a:latin typeface="Bookman Old Style" panose="02050604050505020204" pitchFamily="18" charset="0"/>
              </a:rPr>
              <a:t>  </a:t>
            </a:r>
            <a:r>
              <a:rPr lang="hu-HU" altLang="hu-HU" dirty="0" smtClean="0">
                <a:latin typeface="Bookman Old Style" panose="02050604050505020204" pitchFamily="18" charset="0"/>
              </a:rPr>
              <a:t>Országosan 18 helyszínen rendeznek tornákat.</a:t>
            </a:r>
            <a:endParaRPr lang="hu-HU" altLang="hu-HU" dirty="0">
              <a:latin typeface="Bookman Old Style" panose="02050604050505020204" pitchFamily="18" charset="0"/>
            </a:endParaRPr>
          </a:p>
          <a:p>
            <a:pPr>
              <a:lnSpc>
                <a:spcPct val="110000"/>
              </a:lnSpc>
              <a:spcBef>
                <a:spcPct val="0"/>
              </a:spcBef>
              <a:buFontTx/>
              <a:buChar char="•"/>
            </a:pPr>
            <a:r>
              <a:rPr lang="hu-HU" altLang="hu-HU" dirty="0">
                <a:latin typeface="Bookman Old Style" panose="02050604050505020204" pitchFamily="18" charset="0"/>
              </a:rPr>
              <a:t> </a:t>
            </a:r>
            <a:r>
              <a:rPr lang="hu-HU" altLang="hu-HU" dirty="0" smtClean="0">
                <a:latin typeface="Bookman Old Style" panose="02050604050505020204" pitchFamily="18" charset="0"/>
              </a:rPr>
              <a:t> 300</a:t>
            </a:r>
            <a:r>
              <a:rPr lang="hu-HU" altLang="hu-HU" dirty="0">
                <a:latin typeface="Bookman Old Style" panose="02050604050505020204" pitchFamily="18" charset="0"/>
              </a:rPr>
              <a:t>+ játékos </a:t>
            </a:r>
            <a:r>
              <a:rPr lang="hu-HU" altLang="hu-HU" dirty="0" smtClean="0">
                <a:latin typeface="Bookman Old Style" panose="02050604050505020204" pitchFamily="18" charset="0"/>
              </a:rPr>
              <a:t>helyszínenként.</a:t>
            </a:r>
          </a:p>
          <a:p>
            <a:pPr>
              <a:lnSpc>
                <a:spcPct val="110000"/>
              </a:lnSpc>
              <a:spcBef>
                <a:spcPct val="0"/>
              </a:spcBef>
              <a:buFontTx/>
              <a:buChar char="•"/>
            </a:pPr>
            <a:r>
              <a:rPr lang="hu-HU" altLang="hu-HU" dirty="0">
                <a:latin typeface="Bookman Old Style" panose="02050604050505020204" pitchFamily="18" charset="0"/>
              </a:rPr>
              <a:t> </a:t>
            </a:r>
            <a:r>
              <a:rPr lang="hu-HU" altLang="hu-HU" dirty="0" smtClean="0">
                <a:latin typeface="Bookman Old Style" panose="02050604050505020204" pitchFamily="18" charset="0"/>
              </a:rPr>
              <a:t> Legjobb gyakorlat: Debrecen (több, </a:t>
            </a:r>
            <a:r>
              <a:rPr lang="hu-HU" altLang="hu-HU" dirty="0">
                <a:latin typeface="Bookman Old Style" panose="02050604050505020204" pitchFamily="18" charset="0"/>
              </a:rPr>
              <a:t>mint 1000 </a:t>
            </a:r>
            <a:r>
              <a:rPr lang="hu-HU" altLang="hu-HU" dirty="0" smtClean="0">
                <a:latin typeface="Bookman Old Style" panose="02050604050505020204" pitchFamily="18" charset="0"/>
              </a:rPr>
              <a:t>játékos).</a:t>
            </a:r>
            <a:endParaRPr lang="hu-HU" altLang="hu-HU" dirty="0">
              <a:latin typeface="Bookman Old Style" panose="02050604050505020204" pitchFamily="18" charset="0"/>
            </a:endParaRPr>
          </a:p>
          <a:p>
            <a:pPr>
              <a:lnSpc>
                <a:spcPct val="110000"/>
              </a:lnSpc>
              <a:spcBef>
                <a:spcPct val="0"/>
              </a:spcBef>
            </a:pPr>
            <a:r>
              <a:rPr lang="hu-HU" altLang="hu-HU" b="1" dirty="0">
                <a:latin typeface="Bookman Old Style" panose="02050604050505020204" pitchFamily="18" charset="0"/>
              </a:rPr>
              <a:t>Összesen: 3500+ játékos</a:t>
            </a:r>
          </a:p>
        </p:txBody>
      </p:sp>
      <p:pic>
        <p:nvPicPr>
          <p:cNvPr id="10" name="Picture 4" descr="Képtalálat a következőre: „egyetemi labdarúgás”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9386" y="4613419"/>
            <a:ext cx="3952743" cy="19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Képtalálat a következőre: „egyetemi labdarúgás”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4619" y="1828533"/>
            <a:ext cx="3311023" cy="2205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A kÃ©pen a kÃ¶vetkezÅk lehetnek: 3 ember, fÅ±, fa Ã©s tÃºra/szabadtÃ©ri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3322" y="4349919"/>
            <a:ext cx="3322320" cy="2215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1695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ím 1"/>
          <p:cNvSpPr txBox="1">
            <a:spLocks/>
          </p:cNvSpPr>
          <p:nvPr/>
        </p:nvSpPr>
        <p:spPr>
          <a:xfrm>
            <a:off x="1415967" y="484631"/>
            <a:ext cx="9635827" cy="7024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hu-HU" sz="2400" b="1" dirty="0">
                <a:latin typeface="Bookman Old Style" panose="02050604050505020204" pitchFamily="18" charset="0"/>
              </a:rPr>
              <a:t>Szociális Program – </a:t>
            </a:r>
            <a:r>
              <a:rPr lang="hu-HU" sz="2400" b="1" dirty="0" smtClean="0">
                <a:latin typeface="Bookman Old Style" panose="02050604050505020204" pitchFamily="18" charset="0"/>
              </a:rPr>
              <a:t>Fogyatékossággal és hátrányos helyzetben </a:t>
            </a:r>
            <a:r>
              <a:rPr lang="hu-HU" sz="2400" b="1" dirty="0">
                <a:latin typeface="Bookman Old Style" panose="02050604050505020204" pitchFamily="18" charset="0"/>
              </a:rPr>
              <a:t>élők labdarúgása</a:t>
            </a:r>
          </a:p>
          <a:p>
            <a:pPr>
              <a:defRPr/>
            </a:pPr>
            <a:endParaRPr lang="hu-HU" sz="5400" b="1" dirty="0">
              <a:latin typeface="Bookman Old Style" panose="02050604050505020204" pitchFamily="18" charset="0"/>
            </a:endParaRP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81" y="214651"/>
            <a:ext cx="1072394" cy="1022515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2190" y="10850"/>
            <a:ext cx="959810" cy="1626797"/>
          </a:xfrm>
          <a:prstGeom prst="rect">
            <a:avLst/>
          </a:prstGeom>
        </p:spPr>
      </p:pic>
      <p:sp>
        <p:nvSpPr>
          <p:cNvPr id="19" name="Rectangle 3"/>
          <p:cNvSpPr>
            <a:spLocks noChangeArrowheads="1"/>
          </p:cNvSpPr>
          <p:nvPr/>
        </p:nvSpPr>
        <p:spPr bwMode="auto">
          <a:xfrm>
            <a:off x="0" y="2492897"/>
            <a:ext cx="10058400" cy="4136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533400" indent="-533400">
              <a:spcBef>
                <a:spcPct val="0"/>
              </a:spcBef>
              <a:defRPr/>
            </a:pPr>
            <a:r>
              <a:rPr lang="hu-HU" sz="2000" dirty="0">
                <a:solidFill>
                  <a:schemeClr val="tx1"/>
                </a:solidFill>
                <a:latin typeface="+mj-lt"/>
              </a:rPr>
              <a:t>	</a:t>
            </a:r>
            <a:endParaRPr lang="hu-HU" sz="2000" i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 flipH="1">
            <a:off x="205553" y="4247013"/>
            <a:ext cx="6544958" cy="2369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2800">
                <a:solidFill>
                  <a:srgbClr val="003399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rgbClr val="003399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rgbClr val="003399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rgbClr val="003399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rgbClr val="003399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800">
                <a:solidFill>
                  <a:srgbClr val="003399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800">
                <a:solidFill>
                  <a:srgbClr val="003399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800">
                <a:solidFill>
                  <a:srgbClr val="003399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800">
                <a:solidFill>
                  <a:srgbClr val="003399"/>
                </a:solidFill>
                <a:latin typeface="Arial" charset="0"/>
              </a:defRPr>
            </a:lvl9pPr>
          </a:lstStyle>
          <a:p>
            <a:pPr marL="0" indent="0" eaLnBrk="1" hangingPunct="1">
              <a:spcBef>
                <a:spcPct val="0"/>
              </a:spcBef>
              <a:defRPr/>
            </a:pPr>
            <a:r>
              <a:rPr lang="hu-HU" sz="1800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Partnerszervezetek a </a:t>
            </a:r>
            <a:r>
              <a:rPr lang="hu-HU" sz="1800" b="1" dirty="0">
                <a:solidFill>
                  <a:schemeClr val="tx1"/>
                </a:solidFill>
                <a:latin typeface="Bookman Old Style" panose="02050604050505020204" pitchFamily="18" charset="0"/>
              </a:rPr>
              <a:t>célcsoportokhoz </a:t>
            </a:r>
            <a:r>
              <a:rPr lang="hu-HU" sz="1800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kapcsolódóan</a:t>
            </a:r>
          </a:p>
          <a:p>
            <a:pPr marL="0" indent="0" eaLnBrk="1" hangingPunct="1">
              <a:spcBef>
                <a:spcPct val="0"/>
              </a:spcBef>
              <a:defRPr/>
            </a:pPr>
            <a:r>
              <a:rPr lang="hu-HU" sz="1800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 </a:t>
            </a:r>
            <a:endParaRPr lang="hu-HU" sz="1800" b="1" dirty="0">
              <a:solidFill>
                <a:schemeClr val="tx1"/>
              </a:solidFill>
              <a:latin typeface="Bookman Old Style" panose="02050604050505020204" pitchFamily="18" charset="0"/>
            </a:endParaRPr>
          </a:p>
          <a:p>
            <a:pPr marL="702900" eaLnBrk="1" hangingPunct="1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hu-HU" sz="1600" dirty="0">
                <a:solidFill>
                  <a:schemeClr val="tx1"/>
                </a:solidFill>
                <a:latin typeface="Bookman Old Style" panose="02050604050505020204" pitchFamily="18" charset="0"/>
              </a:rPr>
              <a:t>Magyar Speciális Olimpiai Szövetség (</a:t>
            </a:r>
            <a:r>
              <a:rPr lang="hu-HU" sz="1600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MSOSZ)</a:t>
            </a:r>
            <a:endParaRPr lang="hu-HU" sz="1600" dirty="0">
              <a:solidFill>
                <a:schemeClr val="tx1"/>
              </a:solidFill>
              <a:latin typeface="Bookman Old Style" panose="02050604050505020204" pitchFamily="18" charset="0"/>
            </a:endParaRPr>
          </a:p>
          <a:p>
            <a:pPr marL="702900" eaLnBrk="1" hangingPunct="1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hu-HU" sz="1600" dirty="0">
                <a:solidFill>
                  <a:schemeClr val="tx1"/>
                </a:solidFill>
                <a:latin typeface="Bookman Old Style" panose="02050604050505020204" pitchFamily="18" charset="0"/>
              </a:rPr>
              <a:t>Egészséges </a:t>
            </a:r>
            <a:r>
              <a:rPr lang="hu-HU" sz="1600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Életmódért </a:t>
            </a:r>
            <a:r>
              <a:rPr lang="hu-HU" sz="1600" dirty="0">
                <a:solidFill>
                  <a:schemeClr val="tx1"/>
                </a:solidFill>
                <a:latin typeface="Bookman Old Style" panose="02050604050505020204" pitchFamily="18" charset="0"/>
              </a:rPr>
              <a:t>Hit- és Sport </a:t>
            </a:r>
            <a:r>
              <a:rPr lang="hu-HU" sz="1600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Alapítvány</a:t>
            </a:r>
            <a:endParaRPr lang="hu-HU" sz="1600" dirty="0">
              <a:solidFill>
                <a:schemeClr val="tx1"/>
              </a:solidFill>
              <a:latin typeface="Bookman Old Style" panose="02050604050505020204" pitchFamily="18" charset="0"/>
            </a:endParaRPr>
          </a:p>
          <a:p>
            <a:pPr marL="702900" eaLnBrk="1" hangingPunct="1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hu-HU" sz="1600" dirty="0">
                <a:solidFill>
                  <a:schemeClr val="tx1"/>
                </a:solidFill>
                <a:latin typeface="Bookman Old Style" panose="02050604050505020204" pitchFamily="18" charset="0"/>
              </a:rPr>
              <a:t>Magyar Hallássérültek Sport Szövetsége (M</a:t>
            </a:r>
            <a:r>
              <a:rPr lang="en-US" sz="1600" dirty="0">
                <a:solidFill>
                  <a:schemeClr val="tx1"/>
                </a:solidFill>
                <a:latin typeface="Bookman Old Style" panose="02050604050505020204" pitchFamily="18" charset="0"/>
              </a:rPr>
              <a:t>H</a:t>
            </a:r>
            <a:r>
              <a:rPr lang="hu-HU" sz="1600" dirty="0">
                <a:solidFill>
                  <a:schemeClr val="tx1"/>
                </a:solidFill>
                <a:latin typeface="Bookman Old Style" panose="02050604050505020204" pitchFamily="18" charset="0"/>
              </a:rPr>
              <a:t>S</a:t>
            </a:r>
            <a:r>
              <a:rPr lang="en-US" sz="1600" dirty="0">
                <a:solidFill>
                  <a:schemeClr val="tx1"/>
                </a:solidFill>
                <a:latin typeface="Bookman Old Style" panose="02050604050505020204" pitchFamily="18" charset="0"/>
              </a:rPr>
              <a:t>SZ)</a:t>
            </a:r>
            <a:endParaRPr lang="hu-HU" sz="1600" dirty="0">
              <a:solidFill>
                <a:schemeClr val="tx1"/>
              </a:solidFill>
              <a:latin typeface="Bookman Old Style" panose="02050604050505020204" pitchFamily="18" charset="0"/>
            </a:endParaRPr>
          </a:p>
          <a:p>
            <a:pPr marL="702900" eaLnBrk="1" hangingPunct="1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hu-HU" sz="1600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Látássérültek </a:t>
            </a:r>
            <a:r>
              <a:rPr lang="hu-HU" sz="1600" dirty="0">
                <a:solidFill>
                  <a:schemeClr val="tx1"/>
                </a:solidFill>
                <a:latin typeface="Bookman Old Style" panose="02050604050505020204" pitchFamily="18" charset="0"/>
              </a:rPr>
              <a:t>Szabadidős Sportegyesülete </a:t>
            </a:r>
            <a:r>
              <a:rPr lang="hu-HU" sz="1600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(</a:t>
            </a:r>
            <a:r>
              <a:rPr lang="en-US" sz="1600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LÁSS</a:t>
            </a:r>
            <a:r>
              <a:rPr lang="hu-HU" sz="1600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)</a:t>
            </a:r>
            <a:endParaRPr lang="hu-HU" sz="1600" dirty="0">
              <a:solidFill>
                <a:schemeClr val="tx1"/>
              </a:solidFill>
              <a:latin typeface="Bookman Old Style" panose="02050604050505020204" pitchFamily="18" charset="0"/>
            </a:endParaRPr>
          </a:p>
          <a:p>
            <a:pPr marL="702900" eaLnBrk="1" hangingPunct="1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hu-HU" sz="1600" dirty="0">
                <a:solidFill>
                  <a:schemeClr val="tx1"/>
                </a:solidFill>
                <a:latin typeface="Bookman Old Style" panose="02050604050505020204" pitchFamily="18" charset="0"/>
              </a:rPr>
              <a:t>Magyar Speciális </a:t>
            </a:r>
            <a:r>
              <a:rPr lang="hu-HU" sz="1600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Olimpiai </a:t>
            </a:r>
            <a:r>
              <a:rPr lang="hu-HU" sz="1600" dirty="0">
                <a:solidFill>
                  <a:schemeClr val="tx1"/>
                </a:solidFill>
                <a:latin typeface="Bookman Old Style" panose="02050604050505020204" pitchFamily="18" charset="0"/>
              </a:rPr>
              <a:t>Szövetség (MSOSZ</a:t>
            </a:r>
            <a:r>
              <a:rPr lang="hu-HU" sz="1600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)</a:t>
            </a:r>
          </a:p>
          <a:p>
            <a:pPr marL="702900" eaLnBrk="1" hangingPunct="1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hu-HU" sz="1600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Oltalom S.E.</a:t>
            </a:r>
          </a:p>
          <a:p>
            <a:pPr marL="360000" indent="0" eaLnBrk="1" hangingPunct="1">
              <a:spcBef>
                <a:spcPct val="0"/>
              </a:spcBef>
              <a:defRPr/>
            </a:pPr>
            <a:r>
              <a:rPr lang="hu-HU" sz="1600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    </a:t>
            </a:r>
            <a:endParaRPr lang="hu-HU" sz="1600" dirty="0">
              <a:solidFill>
                <a:schemeClr val="tx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3" name="Szövegdoboz 12"/>
          <p:cNvSpPr txBox="1"/>
          <p:nvPr/>
        </p:nvSpPr>
        <p:spPr>
          <a:xfrm>
            <a:off x="205555" y="1780482"/>
            <a:ext cx="5820341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hu-HU" b="1" dirty="0">
                <a:latin typeface="Bookman Old Style" panose="02050604050505020204" pitchFamily="18" charset="0"/>
              </a:rPr>
              <a:t>6 </a:t>
            </a:r>
            <a:r>
              <a:rPr lang="hu-HU" b="1" dirty="0" smtClean="0">
                <a:latin typeface="Bookman Old Style" panose="02050604050505020204" pitchFamily="18" charset="0"/>
              </a:rPr>
              <a:t>célcsoport </a:t>
            </a:r>
            <a:r>
              <a:rPr lang="hu-HU" b="1" dirty="0">
                <a:latin typeface="Bookman Old Style" panose="02050604050505020204" pitchFamily="18" charset="0"/>
              </a:rPr>
              <a:t>a Szociális Programon </a:t>
            </a:r>
            <a:r>
              <a:rPr lang="hu-HU" b="1" dirty="0" smtClean="0">
                <a:latin typeface="Bookman Old Style" panose="02050604050505020204" pitchFamily="18" charset="0"/>
              </a:rPr>
              <a:t>belül</a:t>
            </a:r>
          </a:p>
          <a:p>
            <a:pPr algn="just">
              <a:spcBef>
                <a:spcPct val="0"/>
              </a:spcBef>
              <a:buClrTx/>
              <a:buSzTx/>
              <a:buFontTx/>
              <a:buNone/>
              <a:defRPr/>
            </a:pPr>
            <a:endParaRPr lang="hu-HU" b="1" dirty="0">
              <a:latin typeface="Bookman Old Style" panose="02050604050505020204" pitchFamily="18" charset="0"/>
            </a:endParaRPr>
          </a:p>
          <a:p>
            <a:pPr marL="645750" indent="-285750" algn="just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hu-HU" sz="1600" dirty="0" smtClean="0">
                <a:latin typeface="Bookman Old Style" panose="02050604050505020204" pitchFamily="18" charset="0"/>
              </a:rPr>
              <a:t>Értelmileg akadályozottak </a:t>
            </a:r>
            <a:endParaRPr lang="hu-HU" sz="1600" dirty="0">
              <a:latin typeface="Bookman Old Style" panose="02050604050505020204" pitchFamily="18" charset="0"/>
            </a:endParaRPr>
          </a:p>
          <a:p>
            <a:pPr marL="645750" indent="-285750" algn="just">
              <a:spcBef>
                <a:spcPct val="0"/>
              </a:spcBef>
              <a:buSzTx/>
              <a:buFont typeface="Arial" panose="020B0604020202020204" pitchFamily="34" charset="0"/>
              <a:buChar char="•"/>
              <a:defRPr/>
            </a:pPr>
            <a:r>
              <a:rPr lang="hu-HU" sz="1600" dirty="0" smtClean="0">
                <a:latin typeface="Bookman Old Style" panose="02050604050505020204" pitchFamily="18" charset="0"/>
              </a:rPr>
              <a:t>Gyermek-és Lakásotthonokban élők</a:t>
            </a:r>
            <a:endParaRPr lang="hu-HU" sz="1600" dirty="0">
              <a:latin typeface="Bookman Old Style" panose="02050604050505020204" pitchFamily="18" charset="0"/>
            </a:endParaRPr>
          </a:p>
          <a:p>
            <a:pPr marL="645750" indent="-28575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hu-HU" sz="1600" dirty="0" smtClean="0">
                <a:latin typeface="Bookman Old Style" panose="02050604050505020204" pitchFamily="18" charset="0"/>
              </a:rPr>
              <a:t>Hallássérültek (integráció </a:t>
            </a:r>
            <a:r>
              <a:rPr lang="hu-HU" sz="1600" dirty="0">
                <a:latin typeface="Bookman Old Style" panose="02050604050505020204" pitchFamily="18" charset="0"/>
              </a:rPr>
              <a:t>miatt egyeztetés alatt)</a:t>
            </a:r>
          </a:p>
          <a:p>
            <a:pPr marL="645750" indent="-285750" algn="just">
              <a:spcBef>
                <a:spcPct val="0"/>
              </a:spcBef>
              <a:buSzTx/>
              <a:buFont typeface="Arial" panose="020B0604020202020204" pitchFamily="34" charset="0"/>
              <a:buChar char="•"/>
              <a:defRPr/>
            </a:pPr>
            <a:r>
              <a:rPr lang="hu-HU" sz="1600" dirty="0" smtClean="0">
                <a:latin typeface="Bookman Old Style" panose="02050604050505020204" pitchFamily="18" charset="0"/>
              </a:rPr>
              <a:t>Látássérültek</a:t>
            </a:r>
            <a:endParaRPr lang="hu-HU" sz="1600" dirty="0">
              <a:latin typeface="Bookman Old Style" panose="02050604050505020204" pitchFamily="18" charset="0"/>
            </a:endParaRPr>
          </a:p>
          <a:p>
            <a:pPr marL="645750" indent="-28575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hu-HU" sz="1600" dirty="0" smtClean="0">
                <a:latin typeface="Bookman Old Style" panose="02050604050505020204" pitchFamily="18" charset="0"/>
              </a:rPr>
              <a:t>Tanulásban </a:t>
            </a:r>
            <a:r>
              <a:rPr lang="hu-HU" sz="1600" dirty="0">
                <a:latin typeface="Bookman Old Style" panose="02050604050505020204" pitchFamily="18" charset="0"/>
              </a:rPr>
              <a:t>akadályozottak</a:t>
            </a:r>
          </a:p>
          <a:p>
            <a:pPr marL="645750" indent="-28575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hu-HU" sz="1600" dirty="0" smtClean="0">
                <a:latin typeface="Bookman Old Style" panose="02050604050505020204" pitchFamily="18" charset="0"/>
              </a:rPr>
              <a:t>Hajléktalanok</a:t>
            </a:r>
            <a:endParaRPr lang="hu-HU" sz="1600" dirty="0">
              <a:latin typeface="Bookman Old Style" panose="02050604050505020204" pitchFamily="18" charset="0"/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6" b="14243"/>
          <a:stretch/>
        </p:blipFill>
        <p:spPr>
          <a:xfrm>
            <a:off x="6895732" y="1637647"/>
            <a:ext cx="4130847" cy="2405102"/>
          </a:xfrm>
          <a:prstGeom prst="rect">
            <a:avLst/>
          </a:prstGeom>
        </p:spPr>
      </p:pic>
      <p:pic>
        <p:nvPicPr>
          <p:cNvPr id="9" name="Kép 8" descr="C:\Users\Petrika_Ibolya\AppData\Local\Microsoft\Windows\Temporary Internet Files\Content.Outlook\469DPQIZ\20190625_091152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186173" y="4185563"/>
            <a:ext cx="3840406" cy="24927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57565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ím 1"/>
          <p:cNvSpPr txBox="1">
            <a:spLocks/>
          </p:cNvSpPr>
          <p:nvPr/>
        </p:nvSpPr>
        <p:spPr>
          <a:xfrm>
            <a:off x="1415967" y="536216"/>
            <a:ext cx="9635827" cy="57606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hu-HU" sz="2400" b="1" dirty="0">
                <a:latin typeface="Bookman Old Style" panose="02050604050505020204" pitchFamily="18" charset="0"/>
              </a:rPr>
              <a:t>A </a:t>
            </a:r>
            <a:r>
              <a:rPr lang="hu-HU" sz="2400" b="1" dirty="0" err="1" smtClean="0">
                <a:latin typeface="Bookman Old Style" panose="02050604050505020204" pitchFamily="18" charset="0"/>
              </a:rPr>
              <a:t>grassroots</a:t>
            </a:r>
            <a:r>
              <a:rPr lang="hu-HU" sz="2400" b="1" dirty="0" smtClean="0">
                <a:latin typeface="Bookman Old Style" panose="02050604050505020204" pitchFamily="18" charset="0"/>
              </a:rPr>
              <a:t> labdarúgás kategóriái</a:t>
            </a:r>
            <a:endParaRPr lang="hu-HU" sz="2400" b="1" dirty="0">
              <a:latin typeface="Bookman Old Style" panose="02050604050505020204" pitchFamily="18" charset="0"/>
            </a:endParaRPr>
          </a:p>
          <a:p>
            <a:pPr>
              <a:defRPr/>
            </a:pPr>
            <a:endParaRPr lang="hu-HU" sz="2400" b="1" dirty="0">
              <a:latin typeface="Bookman Old Style" panose="02050604050505020204" pitchFamily="18" charset="0"/>
            </a:endParaRPr>
          </a:p>
          <a:p>
            <a:pPr>
              <a:defRPr/>
            </a:pPr>
            <a:endParaRPr lang="hu-HU" sz="5400" b="1" dirty="0">
              <a:latin typeface="Bookman Old Style" panose="02050604050505020204" pitchFamily="18" charset="0"/>
            </a:endParaRP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81" y="214651"/>
            <a:ext cx="1072394" cy="1022515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2190" y="10850"/>
            <a:ext cx="959810" cy="1626797"/>
          </a:xfrm>
          <a:prstGeom prst="rect">
            <a:avLst/>
          </a:prstGeom>
        </p:spPr>
      </p:pic>
      <p:sp>
        <p:nvSpPr>
          <p:cNvPr id="2" name="Téglalap 1"/>
          <p:cNvSpPr/>
          <p:nvPr/>
        </p:nvSpPr>
        <p:spPr>
          <a:xfrm>
            <a:off x="699378" y="2008391"/>
            <a:ext cx="6096000" cy="424731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hu-HU" sz="2000" b="1" dirty="0">
                <a:latin typeface="Bookman Old Style" panose="02050604050505020204" pitchFamily="18" charset="0"/>
              </a:rPr>
              <a:t>A labdarúgás mindenkié!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sz="2000" dirty="0">
                <a:latin typeface="Bookman Old Style" panose="02050604050505020204" pitchFamily="18" charset="0"/>
              </a:rPr>
              <a:t>G</a:t>
            </a:r>
            <a:r>
              <a:rPr lang="hu-HU" sz="2000" dirty="0" smtClean="0">
                <a:latin typeface="Bookman Old Style" panose="02050604050505020204" pitchFamily="18" charset="0"/>
              </a:rPr>
              <a:t>yermeklabdarúgás </a:t>
            </a:r>
            <a:r>
              <a:rPr lang="hu-HU" sz="2000" dirty="0">
                <a:latin typeface="Bookman Old Style" panose="02050604050505020204" pitchFamily="18" charset="0"/>
              </a:rPr>
              <a:t>(lányok és fiúk)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sz="2000" dirty="0">
                <a:latin typeface="Bookman Old Style" panose="02050604050505020204" pitchFamily="18" charset="0"/>
              </a:rPr>
              <a:t>I</a:t>
            </a:r>
            <a:r>
              <a:rPr lang="hu-HU" sz="2000" dirty="0" smtClean="0">
                <a:latin typeface="Bookman Old Style" panose="02050604050505020204" pitchFamily="18" charset="0"/>
              </a:rPr>
              <a:t>ntézményi </a:t>
            </a:r>
            <a:r>
              <a:rPr lang="hu-HU" sz="2000" dirty="0">
                <a:latin typeface="Bookman Old Style" panose="02050604050505020204" pitchFamily="18" charset="0"/>
              </a:rPr>
              <a:t>labdarúgás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sz="2000" dirty="0">
                <a:latin typeface="Bookman Old Style" panose="02050604050505020204" pitchFamily="18" charset="0"/>
              </a:rPr>
              <a:t>A</a:t>
            </a:r>
            <a:r>
              <a:rPr lang="hu-HU" sz="2000" dirty="0" smtClean="0">
                <a:latin typeface="Bookman Old Style" panose="02050604050505020204" pitchFamily="18" charset="0"/>
              </a:rPr>
              <a:t>matőr </a:t>
            </a:r>
            <a:r>
              <a:rPr lang="hu-HU" sz="2000" dirty="0">
                <a:latin typeface="Bookman Old Style" panose="02050604050505020204" pitchFamily="18" charset="0"/>
              </a:rPr>
              <a:t>labdarúgás (női és férfi)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sz="2000" dirty="0">
                <a:latin typeface="Bookman Old Style" panose="02050604050505020204" pitchFamily="18" charset="0"/>
              </a:rPr>
              <a:t>S</a:t>
            </a:r>
            <a:r>
              <a:rPr lang="hu-HU" sz="2000" dirty="0" smtClean="0">
                <a:latin typeface="Bookman Old Style" panose="02050604050505020204" pitchFamily="18" charset="0"/>
              </a:rPr>
              <a:t>trandlabdarúgás/</a:t>
            </a:r>
            <a:r>
              <a:rPr lang="hu-HU" sz="2000" dirty="0" err="1" smtClean="0">
                <a:latin typeface="Bookman Old Style" panose="02050604050505020204" pitchFamily="18" charset="0"/>
              </a:rPr>
              <a:t>futsal</a:t>
            </a:r>
            <a:endParaRPr lang="hu-HU" sz="2000" dirty="0">
              <a:latin typeface="Bookman Old Style" panose="02050604050505020204" pitchFamily="18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sz="2000" dirty="0">
                <a:latin typeface="Bookman Old Style" panose="02050604050505020204" pitchFamily="18" charset="0"/>
              </a:rPr>
              <a:t>S</a:t>
            </a:r>
            <a:r>
              <a:rPr lang="hu-HU" sz="2000" dirty="0" smtClean="0">
                <a:latin typeface="Bookman Old Style" panose="02050604050505020204" pitchFamily="18" charset="0"/>
              </a:rPr>
              <a:t>zabadidős </a:t>
            </a:r>
            <a:r>
              <a:rPr lang="hu-HU" sz="2000" dirty="0">
                <a:latin typeface="Bookman Old Style" panose="02050604050505020204" pitchFamily="18" charset="0"/>
              </a:rPr>
              <a:t>labdarúgás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sz="2000" dirty="0">
                <a:latin typeface="Bookman Old Style" panose="02050604050505020204" pitchFamily="18" charset="0"/>
              </a:rPr>
              <a:t>V</a:t>
            </a:r>
            <a:r>
              <a:rPr lang="hu-HU" sz="2000" dirty="0" smtClean="0">
                <a:latin typeface="Bookman Old Style" panose="02050604050505020204" pitchFamily="18" charset="0"/>
              </a:rPr>
              <a:t>eterán </a:t>
            </a:r>
            <a:r>
              <a:rPr lang="hu-HU" sz="2000" dirty="0">
                <a:latin typeface="Bookman Old Style" panose="02050604050505020204" pitchFamily="18" charset="0"/>
              </a:rPr>
              <a:t>labdarúgás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sz="2000" dirty="0">
                <a:latin typeface="Bookman Old Style" panose="02050604050505020204" pitchFamily="18" charset="0"/>
              </a:rPr>
              <a:t>K</a:t>
            </a:r>
            <a:r>
              <a:rPr lang="hu-HU" sz="2000" dirty="0" smtClean="0">
                <a:latin typeface="Bookman Old Style" panose="02050604050505020204" pitchFamily="18" charset="0"/>
              </a:rPr>
              <a:t>özösségi </a:t>
            </a:r>
            <a:r>
              <a:rPr lang="hu-HU" sz="2000" dirty="0">
                <a:latin typeface="Bookman Old Style" panose="02050604050505020204" pitchFamily="18" charset="0"/>
              </a:rPr>
              <a:t>labdarúgás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sz="2000" dirty="0">
                <a:latin typeface="Bookman Old Style" panose="02050604050505020204" pitchFamily="18" charset="0"/>
              </a:rPr>
              <a:t>F</a:t>
            </a:r>
            <a:r>
              <a:rPr lang="hu-HU" sz="2000" dirty="0" smtClean="0">
                <a:latin typeface="Bookman Old Style" panose="02050604050505020204" pitchFamily="18" charset="0"/>
              </a:rPr>
              <a:t>ogyatékkal </a:t>
            </a:r>
            <a:r>
              <a:rPr lang="hu-HU" sz="2000" dirty="0">
                <a:latin typeface="Bookman Old Style" panose="02050604050505020204" pitchFamily="18" charset="0"/>
              </a:rPr>
              <a:t>élők labdarúgása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57" t="21393" r="6587" b="25515"/>
          <a:stretch/>
        </p:blipFill>
        <p:spPr bwMode="auto">
          <a:xfrm>
            <a:off x="6717122" y="2225614"/>
            <a:ext cx="4705495" cy="3058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églalap 2"/>
          <p:cNvSpPr/>
          <p:nvPr/>
        </p:nvSpPr>
        <p:spPr>
          <a:xfrm>
            <a:off x="6021869" y="5339739"/>
            <a:ext cx="6096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hu-HU" sz="2000" dirty="0">
                <a:latin typeface="Bookman Old Style" panose="02050604050505020204" pitchFamily="18" charset="0"/>
              </a:rPr>
              <a:t>A labdarúgás minden formája, ami nem profi és elit, a </a:t>
            </a:r>
            <a:r>
              <a:rPr lang="hu-HU" sz="2000" dirty="0" err="1">
                <a:latin typeface="Bookman Old Style" panose="02050604050505020204" pitchFamily="18" charset="0"/>
              </a:rPr>
              <a:t>grassroots</a:t>
            </a:r>
            <a:r>
              <a:rPr lang="hu-HU" sz="2000" dirty="0">
                <a:latin typeface="Bookman Old Style" panose="02050604050505020204" pitchFamily="18" charset="0"/>
              </a:rPr>
              <a:t> labdarúgás része. A labdarúgás mindenkié, tekintet nélkül életkorra, nemre, bőrszínre és vallásra.</a:t>
            </a:r>
          </a:p>
        </p:txBody>
      </p:sp>
    </p:spTree>
    <p:extLst>
      <p:ext uri="{BB962C8B-B14F-4D97-AF65-F5344CB8AC3E}">
        <p14:creationId xmlns:p14="http://schemas.microsoft.com/office/powerpoint/2010/main" val="1077306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ím 1"/>
          <p:cNvSpPr txBox="1">
            <a:spLocks/>
          </p:cNvSpPr>
          <p:nvPr/>
        </p:nvSpPr>
        <p:spPr>
          <a:xfrm>
            <a:off x="1415967" y="536216"/>
            <a:ext cx="9635827" cy="57606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hu-HU" sz="2400" b="1" dirty="0">
                <a:latin typeface="Bookman Old Style" panose="02050604050505020204" pitchFamily="18" charset="0"/>
              </a:rPr>
              <a:t>Szociális Program – Fogyatékossággal és hátrányos helyzetben élők labdarúgása</a:t>
            </a:r>
          </a:p>
          <a:p>
            <a:pPr>
              <a:defRPr/>
            </a:pPr>
            <a:endParaRPr lang="hu-HU" sz="2400" b="1" dirty="0">
              <a:latin typeface="Bookman Old Style" panose="02050604050505020204" pitchFamily="18" charset="0"/>
            </a:endParaRP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81" y="214651"/>
            <a:ext cx="1072394" cy="1022515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2190" y="10850"/>
            <a:ext cx="959810" cy="1626797"/>
          </a:xfrm>
          <a:prstGeom prst="rect">
            <a:avLst/>
          </a:prstGeom>
        </p:spPr>
      </p:pic>
      <p:sp>
        <p:nvSpPr>
          <p:cNvPr id="19" name="Rectangle 3"/>
          <p:cNvSpPr>
            <a:spLocks noChangeArrowheads="1"/>
          </p:cNvSpPr>
          <p:nvPr/>
        </p:nvSpPr>
        <p:spPr bwMode="auto">
          <a:xfrm>
            <a:off x="0" y="2492897"/>
            <a:ext cx="10058400" cy="4136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533400" indent="-533400">
              <a:spcBef>
                <a:spcPct val="0"/>
              </a:spcBef>
              <a:defRPr/>
            </a:pPr>
            <a:r>
              <a:rPr lang="hu-HU" sz="2000" dirty="0">
                <a:solidFill>
                  <a:schemeClr val="tx1"/>
                </a:solidFill>
                <a:latin typeface="+mj-lt"/>
              </a:rPr>
              <a:t>	</a:t>
            </a:r>
            <a:endParaRPr lang="hu-HU" sz="2000" i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" name="Téglalap 1"/>
          <p:cNvSpPr/>
          <p:nvPr/>
        </p:nvSpPr>
        <p:spPr>
          <a:xfrm>
            <a:off x="1774317" y="1237166"/>
            <a:ext cx="1032243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defRPr/>
            </a:pPr>
            <a:r>
              <a:rPr lang="hu-HU" sz="2000" b="1" dirty="0" smtClean="0">
                <a:latin typeface="Bookman Old Style" panose="02050604050505020204" pitchFamily="18" charset="0"/>
              </a:rPr>
              <a:t>                               </a:t>
            </a:r>
            <a:r>
              <a:rPr lang="hu-HU" b="1" dirty="0" smtClean="0">
                <a:latin typeface="Bookman Old Style" panose="02050604050505020204" pitchFamily="18" charset="0"/>
              </a:rPr>
              <a:t> (2018/19. </a:t>
            </a:r>
            <a:r>
              <a:rPr lang="hu-HU" b="1" dirty="0">
                <a:latin typeface="Bookman Old Style" panose="02050604050505020204" pitchFamily="18" charset="0"/>
              </a:rPr>
              <a:t>évi </a:t>
            </a:r>
            <a:r>
              <a:rPr lang="hu-HU" b="1" dirty="0" smtClean="0">
                <a:latin typeface="Bookman Old Style" panose="02050604050505020204" pitchFamily="18" charset="0"/>
              </a:rPr>
              <a:t>számadatok</a:t>
            </a:r>
            <a:r>
              <a:rPr lang="hu-HU" b="1" dirty="0">
                <a:latin typeface="Bookman Old Style" panose="02050604050505020204" pitchFamily="18" charset="0"/>
              </a:rPr>
              <a:t>)</a:t>
            </a:r>
            <a:endParaRPr lang="hu-HU" b="1" dirty="0" smtClean="0">
              <a:latin typeface="Bookman Old Style" panose="02050604050505020204" pitchFamily="18" charset="0"/>
            </a:endParaRPr>
          </a:p>
          <a:p>
            <a:pPr>
              <a:spcBef>
                <a:spcPct val="0"/>
              </a:spcBef>
              <a:defRPr/>
            </a:pPr>
            <a:endParaRPr lang="hu-HU" sz="2000" b="1" dirty="0">
              <a:latin typeface="Bookman Old Style" panose="02050604050505020204" pitchFamily="18" charset="0"/>
            </a:endParaRPr>
          </a:p>
          <a:p>
            <a:pPr marL="285750" indent="-28575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hu-HU" sz="2000" dirty="0" smtClean="0">
                <a:latin typeface="Bookman Old Style" panose="02050604050505020204" pitchFamily="18" charset="0"/>
              </a:rPr>
              <a:t>Értelmileg akadályozottak: </a:t>
            </a:r>
            <a:r>
              <a:rPr lang="hu-HU" sz="2000" b="1" dirty="0">
                <a:latin typeface="Bookman Old Style" panose="02050604050505020204" pitchFamily="18" charset="0"/>
              </a:rPr>
              <a:t>4</a:t>
            </a:r>
            <a:r>
              <a:rPr lang="hu-HU" sz="2000" b="1" dirty="0" smtClean="0">
                <a:latin typeface="Bookman Old Style" panose="02050604050505020204" pitchFamily="18" charset="0"/>
              </a:rPr>
              <a:t>98</a:t>
            </a:r>
            <a:r>
              <a:rPr lang="hu-HU" sz="2000" dirty="0" smtClean="0">
                <a:latin typeface="Bookman Old Style" panose="02050604050505020204" pitchFamily="18" charset="0"/>
              </a:rPr>
              <a:t> játékos, egyesített csapatokkal </a:t>
            </a:r>
            <a:r>
              <a:rPr lang="hu-HU" sz="2000" b="1" dirty="0" smtClean="0">
                <a:latin typeface="Bookman Old Style" panose="02050604050505020204" pitchFamily="18" charset="0"/>
              </a:rPr>
              <a:t>650</a:t>
            </a:r>
            <a:r>
              <a:rPr lang="hu-HU" sz="2000" dirty="0" smtClean="0">
                <a:latin typeface="Bookman Old Style" panose="02050604050505020204" pitchFamily="18" charset="0"/>
              </a:rPr>
              <a:t> fölötti a létszám </a:t>
            </a:r>
          </a:p>
          <a:p>
            <a:pPr marL="285750" indent="-28575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hu-HU" sz="2000" dirty="0">
                <a:latin typeface="Bookman Old Style" panose="02050604050505020204" pitchFamily="18" charset="0"/>
              </a:rPr>
              <a:t>Gyermek-és Lakásotthonokban élők: </a:t>
            </a:r>
            <a:r>
              <a:rPr lang="hu-HU" sz="2000" b="1" dirty="0">
                <a:latin typeface="Bookman Old Style" panose="02050604050505020204" pitchFamily="18" charset="0"/>
              </a:rPr>
              <a:t>1430</a:t>
            </a:r>
            <a:r>
              <a:rPr lang="hu-HU" sz="2000" dirty="0">
                <a:latin typeface="Bookman Old Style" panose="02050604050505020204" pitchFamily="18" charset="0"/>
              </a:rPr>
              <a:t> </a:t>
            </a:r>
            <a:r>
              <a:rPr lang="hu-HU" sz="2000" dirty="0" smtClean="0">
                <a:latin typeface="Bookman Old Style" panose="02050604050505020204" pitchFamily="18" charset="0"/>
              </a:rPr>
              <a:t>játékos</a:t>
            </a:r>
          </a:p>
          <a:p>
            <a:pPr marL="285750" indent="-28575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hu-HU" sz="2000" dirty="0">
                <a:latin typeface="Bookman Old Style" panose="02050604050505020204" pitchFamily="18" charset="0"/>
              </a:rPr>
              <a:t>Hallássérültek: </a:t>
            </a:r>
            <a:r>
              <a:rPr lang="hu-HU" sz="2000" b="1" dirty="0">
                <a:latin typeface="Bookman Old Style" panose="02050604050505020204" pitchFamily="18" charset="0"/>
              </a:rPr>
              <a:t>370</a:t>
            </a:r>
            <a:r>
              <a:rPr lang="hu-HU" sz="2000" dirty="0">
                <a:latin typeface="Bookman Old Style" panose="02050604050505020204" pitchFamily="18" charset="0"/>
              </a:rPr>
              <a:t> </a:t>
            </a:r>
            <a:r>
              <a:rPr lang="hu-HU" sz="2000" dirty="0" smtClean="0">
                <a:latin typeface="Bookman Old Style" panose="02050604050505020204" pitchFamily="18" charset="0"/>
              </a:rPr>
              <a:t>játékos</a:t>
            </a:r>
          </a:p>
          <a:p>
            <a:pPr marL="285750" indent="-28575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hu-HU" sz="2000" dirty="0">
                <a:latin typeface="Bookman Old Style" panose="02050604050505020204" pitchFamily="18" charset="0"/>
              </a:rPr>
              <a:t>Látássérültek: </a:t>
            </a:r>
            <a:r>
              <a:rPr lang="hu-HU" sz="2000" b="1" dirty="0">
                <a:latin typeface="Bookman Old Style" panose="02050604050505020204" pitchFamily="18" charset="0"/>
              </a:rPr>
              <a:t>89</a:t>
            </a:r>
            <a:r>
              <a:rPr lang="hu-HU" sz="2000" dirty="0">
                <a:latin typeface="Bookman Old Style" panose="02050604050505020204" pitchFamily="18" charset="0"/>
              </a:rPr>
              <a:t> </a:t>
            </a:r>
            <a:r>
              <a:rPr lang="hu-HU" sz="2000" dirty="0" smtClean="0">
                <a:latin typeface="Bookman Old Style" panose="02050604050505020204" pitchFamily="18" charset="0"/>
              </a:rPr>
              <a:t>játékos</a:t>
            </a:r>
            <a:endParaRPr lang="hu-HU" sz="2000" dirty="0">
              <a:latin typeface="Bookman Old Style" panose="02050604050505020204" pitchFamily="18" charset="0"/>
            </a:endParaRPr>
          </a:p>
          <a:p>
            <a:pPr marL="285750" indent="-28575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hu-HU" sz="2000" dirty="0">
                <a:latin typeface="Bookman Old Style" panose="02050604050505020204" pitchFamily="18" charset="0"/>
              </a:rPr>
              <a:t>T</a:t>
            </a:r>
            <a:r>
              <a:rPr lang="hu-HU" sz="2000" dirty="0" smtClean="0">
                <a:latin typeface="Bookman Old Style" panose="02050604050505020204" pitchFamily="18" charset="0"/>
              </a:rPr>
              <a:t>anulásban </a:t>
            </a:r>
            <a:r>
              <a:rPr lang="hu-HU" sz="2000" dirty="0">
                <a:latin typeface="Bookman Old Style" panose="02050604050505020204" pitchFamily="18" charset="0"/>
              </a:rPr>
              <a:t>akadályozottak: </a:t>
            </a:r>
            <a:r>
              <a:rPr lang="hu-HU" sz="2000" b="1" dirty="0">
                <a:latin typeface="Bookman Old Style" panose="02050604050505020204" pitchFamily="18" charset="0"/>
              </a:rPr>
              <a:t>8</a:t>
            </a:r>
            <a:r>
              <a:rPr lang="hu-HU" sz="2000" b="1" dirty="0" smtClean="0">
                <a:latin typeface="Bookman Old Style" panose="02050604050505020204" pitchFamily="18" charset="0"/>
              </a:rPr>
              <a:t>50</a:t>
            </a:r>
            <a:r>
              <a:rPr lang="hu-HU" sz="2000" dirty="0" smtClean="0">
                <a:latin typeface="Bookman Old Style" panose="02050604050505020204" pitchFamily="18" charset="0"/>
              </a:rPr>
              <a:t> játékos   </a:t>
            </a:r>
          </a:p>
          <a:p>
            <a:pPr marL="285750" indent="-28575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hu-HU" sz="2000" dirty="0">
                <a:latin typeface="Bookman Old Style" panose="02050604050505020204" pitchFamily="18" charset="0"/>
              </a:rPr>
              <a:t>Hajléktalanok: </a:t>
            </a:r>
            <a:r>
              <a:rPr lang="hu-HU" sz="2000" b="1" dirty="0">
                <a:latin typeface="Bookman Old Style" panose="02050604050505020204" pitchFamily="18" charset="0"/>
              </a:rPr>
              <a:t>422</a:t>
            </a:r>
            <a:r>
              <a:rPr lang="hu-HU" sz="2000" dirty="0">
                <a:latin typeface="Bookman Old Style" panose="02050604050505020204" pitchFamily="18" charset="0"/>
              </a:rPr>
              <a:t> </a:t>
            </a:r>
            <a:r>
              <a:rPr lang="hu-HU" sz="2000" dirty="0" smtClean="0">
                <a:latin typeface="Bookman Old Style" panose="02050604050505020204" pitchFamily="18" charset="0"/>
              </a:rPr>
              <a:t>játékos               </a:t>
            </a:r>
            <a:endParaRPr lang="hu-HU" sz="2000" dirty="0">
              <a:latin typeface="Bookman Old Style" panose="02050604050505020204" pitchFamily="18" charset="0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4270" y="4067250"/>
            <a:ext cx="4017574" cy="2678384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792" y="4064110"/>
            <a:ext cx="4767154" cy="2681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523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ím 1"/>
          <p:cNvSpPr txBox="1">
            <a:spLocks/>
          </p:cNvSpPr>
          <p:nvPr/>
        </p:nvSpPr>
        <p:spPr>
          <a:xfrm>
            <a:off x="1415969" y="320766"/>
            <a:ext cx="9635827" cy="57606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hu-HU" sz="2400" b="1" dirty="0">
                <a:latin typeface="Bookman Old Style" panose="02050604050505020204" pitchFamily="18" charset="0"/>
              </a:rPr>
              <a:t>Veterán </a:t>
            </a:r>
            <a:r>
              <a:rPr lang="hu-HU" sz="2400" b="1" dirty="0" smtClean="0">
                <a:latin typeface="Bookman Old Style" panose="02050604050505020204" pitchFamily="18" charset="0"/>
              </a:rPr>
              <a:t>program</a:t>
            </a:r>
          </a:p>
          <a:p>
            <a:pPr>
              <a:defRPr/>
            </a:pPr>
            <a:r>
              <a:rPr lang="hu-HU" sz="2400" b="1" dirty="0" smtClean="0">
                <a:latin typeface="Bookman Old Style" panose="02050604050505020204" pitchFamily="18" charset="0"/>
              </a:rPr>
              <a:t>60 éven felüliek labdarúgó tornasorozata</a:t>
            </a:r>
            <a:endParaRPr lang="hu-HU" sz="2400" b="1" dirty="0">
              <a:latin typeface="Bookman Old Style" panose="02050604050505020204" pitchFamily="18" charset="0"/>
            </a:endParaRPr>
          </a:p>
          <a:p>
            <a:pPr>
              <a:defRPr/>
            </a:pPr>
            <a:endParaRPr lang="hu-HU" sz="5400" b="1" dirty="0">
              <a:latin typeface="Bookman Old Style" panose="02050604050505020204" pitchFamily="18" charset="0"/>
            </a:endParaRP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81" y="214651"/>
            <a:ext cx="1072394" cy="1022515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2190" y="10850"/>
            <a:ext cx="959810" cy="1626797"/>
          </a:xfrm>
          <a:prstGeom prst="rect">
            <a:avLst/>
          </a:prstGeom>
        </p:spPr>
      </p:pic>
      <p:sp>
        <p:nvSpPr>
          <p:cNvPr id="19" name="Rectangle 3"/>
          <p:cNvSpPr>
            <a:spLocks noChangeArrowheads="1"/>
          </p:cNvSpPr>
          <p:nvPr/>
        </p:nvSpPr>
        <p:spPr bwMode="auto">
          <a:xfrm>
            <a:off x="0" y="2492897"/>
            <a:ext cx="10058400" cy="4136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533400" indent="-533400">
              <a:spcBef>
                <a:spcPct val="0"/>
              </a:spcBef>
              <a:defRPr/>
            </a:pPr>
            <a:r>
              <a:rPr lang="hu-HU" sz="2000" dirty="0">
                <a:solidFill>
                  <a:schemeClr val="tx1"/>
                </a:solidFill>
                <a:latin typeface="+mj-lt"/>
              </a:rPr>
              <a:t>	</a:t>
            </a:r>
            <a:endParaRPr lang="hu-HU" sz="2000" i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" name="Téglalap 2"/>
          <p:cNvSpPr/>
          <p:nvPr/>
        </p:nvSpPr>
        <p:spPr>
          <a:xfrm>
            <a:off x="197577" y="1310503"/>
            <a:ext cx="6096000" cy="563231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hu-HU" altLang="hu-HU" sz="2000" dirty="0">
                <a:latin typeface="Bookman Old Style" panose="02050604050505020204" pitchFamily="18" charset="0"/>
              </a:rPr>
              <a:t> A program </a:t>
            </a:r>
            <a:r>
              <a:rPr lang="hu-HU" altLang="hu-HU" sz="2000" dirty="0" smtClean="0">
                <a:latin typeface="Bookman Old Style" panose="02050604050505020204" pitchFamily="18" charset="0"/>
              </a:rPr>
              <a:t>2008-ban indult.</a:t>
            </a:r>
          </a:p>
          <a:p>
            <a:pPr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hu-HU" altLang="hu-HU" sz="2000" dirty="0">
              <a:latin typeface="Bookman Old Style" panose="02050604050505020204" pitchFamily="18" charset="0"/>
            </a:endParaRPr>
          </a:p>
          <a:p>
            <a:pPr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hu-HU" altLang="hu-HU" sz="2000" dirty="0" smtClean="0">
                <a:latin typeface="Bookman Old Style" panose="02050604050505020204" pitchFamily="18" charset="0"/>
              </a:rPr>
              <a:t> A 2018/2019-es </a:t>
            </a:r>
            <a:r>
              <a:rPr lang="hu-HU" altLang="hu-HU" sz="2000" dirty="0">
                <a:latin typeface="Bookman Old Style" panose="02050604050505020204" pitchFamily="18" charset="0"/>
              </a:rPr>
              <a:t>szezon főbb számai:</a:t>
            </a:r>
          </a:p>
          <a:p>
            <a:pPr>
              <a:spcBef>
                <a:spcPct val="0"/>
              </a:spcBef>
            </a:pPr>
            <a:r>
              <a:rPr lang="hu-HU" altLang="hu-HU" sz="2000" dirty="0">
                <a:latin typeface="Bookman Old Style" panose="02050604050505020204" pitchFamily="18" charset="0"/>
              </a:rPr>
              <a:t>     </a:t>
            </a:r>
            <a:r>
              <a:rPr lang="hu-HU" altLang="hu-HU" sz="2000" dirty="0" smtClean="0">
                <a:latin typeface="Bookman Old Style" panose="02050604050505020204" pitchFamily="18" charset="0"/>
              </a:rPr>
              <a:t>10 régió, 40 csapat, 635 játékos.</a:t>
            </a:r>
          </a:p>
          <a:p>
            <a:pPr>
              <a:spcBef>
                <a:spcPct val="0"/>
              </a:spcBef>
            </a:pPr>
            <a:endParaRPr lang="hu-HU" altLang="hu-HU" sz="2000" dirty="0">
              <a:latin typeface="Bookman Old Style" panose="02050604050505020204" pitchFamily="18" charset="0"/>
            </a:endParaRPr>
          </a:p>
          <a:p>
            <a:pPr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hu-HU" altLang="hu-HU" sz="2000" dirty="0" smtClean="0">
                <a:latin typeface="Bookman Old Style" panose="02050604050505020204" pitchFamily="18" charset="0"/>
              </a:rPr>
              <a:t> Folyamatos </a:t>
            </a:r>
            <a:r>
              <a:rPr lang="hu-HU" altLang="hu-HU" sz="2000" dirty="0">
                <a:latin typeface="Bookman Old Style" panose="02050604050505020204" pitchFamily="18" charset="0"/>
              </a:rPr>
              <a:t>fejlődés az országos </a:t>
            </a:r>
            <a:r>
              <a:rPr lang="hu-HU" altLang="hu-HU" sz="2000" dirty="0" smtClean="0">
                <a:latin typeface="Bookman Old Style" panose="02050604050505020204" pitchFamily="18" charset="0"/>
              </a:rPr>
              <a:t>lefedettség </a:t>
            </a:r>
            <a:r>
              <a:rPr lang="hu-HU" altLang="hu-HU" sz="2000" dirty="0">
                <a:latin typeface="Bookman Old Style" panose="02050604050505020204" pitchFamily="18" charset="0"/>
              </a:rPr>
              <a:t>és </a:t>
            </a:r>
            <a:r>
              <a:rPr lang="hu-HU" altLang="hu-HU" sz="2000" dirty="0" smtClean="0">
                <a:latin typeface="Bookman Old Style" panose="02050604050505020204" pitchFamily="18" charset="0"/>
              </a:rPr>
              <a:t>  a </a:t>
            </a:r>
            <a:r>
              <a:rPr lang="hu-HU" altLang="hu-HU" sz="2000" dirty="0">
                <a:latin typeface="Bookman Old Style" panose="02050604050505020204" pitchFamily="18" charset="0"/>
              </a:rPr>
              <a:t>versenysorozatban lejátszott fordulók </a:t>
            </a:r>
            <a:r>
              <a:rPr lang="hu-HU" altLang="hu-HU" sz="2000" dirty="0" smtClean="0">
                <a:latin typeface="Bookman Old Style" panose="02050604050505020204" pitchFamily="18" charset="0"/>
              </a:rPr>
              <a:t>tekintetében.</a:t>
            </a:r>
          </a:p>
          <a:p>
            <a:pPr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hu-HU" altLang="hu-HU" sz="2000" dirty="0">
              <a:latin typeface="Bookman Old Style" panose="02050604050505020204" pitchFamily="18" charset="0"/>
            </a:endParaRPr>
          </a:p>
          <a:p>
            <a:pPr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hu-HU" altLang="hu-HU" sz="2000" dirty="0">
                <a:latin typeface="Bookman Old Style" panose="02050604050505020204" pitchFamily="18" charset="0"/>
              </a:rPr>
              <a:t> </a:t>
            </a:r>
            <a:r>
              <a:rPr lang="hu-HU" altLang="hu-HU" sz="2000" dirty="0" smtClean="0">
                <a:latin typeface="Bookman Old Style" panose="02050604050505020204" pitchFamily="18" charset="0"/>
              </a:rPr>
              <a:t>Állandó határon </a:t>
            </a:r>
            <a:r>
              <a:rPr lang="hu-HU" altLang="hu-HU" sz="2000" dirty="0">
                <a:latin typeface="Bookman Old Style" panose="02050604050505020204" pitchFamily="18" charset="0"/>
              </a:rPr>
              <a:t>túli </a:t>
            </a:r>
            <a:r>
              <a:rPr lang="hu-HU" altLang="hu-HU" sz="2000" dirty="0" smtClean="0">
                <a:latin typeface="Bookman Old Style" panose="02050604050505020204" pitchFamily="18" charset="0"/>
              </a:rPr>
              <a:t>csapataink</a:t>
            </a:r>
          </a:p>
          <a:p>
            <a:pPr>
              <a:spcBef>
                <a:spcPct val="0"/>
              </a:spcBef>
            </a:pPr>
            <a:r>
              <a:rPr lang="hu-HU" altLang="hu-HU" sz="2000" dirty="0">
                <a:latin typeface="Bookman Old Style" panose="02050604050505020204" pitchFamily="18" charset="0"/>
              </a:rPr>
              <a:t> </a:t>
            </a:r>
            <a:r>
              <a:rPr lang="hu-HU" altLang="hu-HU" sz="2000" dirty="0" smtClean="0">
                <a:latin typeface="Bookman Old Style" panose="02050604050505020204" pitchFamily="18" charset="0"/>
              </a:rPr>
              <a:t> (</a:t>
            </a:r>
            <a:r>
              <a:rPr lang="hu-HU" altLang="hu-HU" sz="2000" dirty="0" err="1" smtClean="0">
                <a:latin typeface="Bookman Old Style" panose="02050604050505020204" pitchFamily="18" charset="0"/>
              </a:rPr>
              <a:t>Érmihályfalva</a:t>
            </a:r>
            <a:r>
              <a:rPr lang="hu-HU" altLang="hu-HU" sz="2000" dirty="0">
                <a:latin typeface="Bookman Old Style" panose="02050604050505020204" pitchFamily="18" charset="0"/>
              </a:rPr>
              <a:t>, Lendva) </a:t>
            </a:r>
            <a:r>
              <a:rPr lang="hu-HU" altLang="hu-HU" sz="2000" dirty="0" smtClean="0">
                <a:latin typeface="Bookman Old Style" panose="02050604050505020204" pitchFamily="18" charset="0"/>
              </a:rPr>
              <a:t>mellett az országos   fesztiválra még 3 országból érkeztek csapatok.</a:t>
            </a:r>
          </a:p>
          <a:p>
            <a:pPr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hu-HU" altLang="hu-HU" sz="2000" dirty="0">
              <a:latin typeface="Bookman Old Style" panose="02050604050505020204" pitchFamily="18" charset="0"/>
            </a:endParaRPr>
          </a:p>
          <a:p>
            <a:pPr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hu-HU" altLang="hu-HU" sz="2000" dirty="0" smtClean="0">
                <a:latin typeface="Bookman Old Style" panose="02050604050505020204" pitchFamily="18" charset="0"/>
              </a:rPr>
              <a:t> Egyre </a:t>
            </a:r>
            <a:r>
              <a:rPr lang="hu-HU" altLang="hu-HU" sz="2000" dirty="0">
                <a:latin typeface="Bookman Old Style" panose="02050604050505020204" pitchFamily="18" charset="0"/>
              </a:rPr>
              <a:t>népszerűbb a médiában</a:t>
            </a:r>
            <a:r>
              <a:rPr lang="hu-HU" altLang="hu-HU" sz="2000" dirty="0" smtClean="0">
                <a:latin typeface="Bookman Old Style" panose="02050604050505020204" pitchFamily="18" charset="0"/>
              </a:rPr>
              <a:t>, amely a kuriózumnak számító korosztálynak és a nagyköveti </a:t>
            </a:r>
            <a:r>
              <a:rPr lang="hu-HU" altLang="hu-HU" sz="2000" dirty="0">
                <a:latin typeface="Bookman Old Style" panose="02050604050505020204" pitchFamily="18" charset="0"/>
              </a:rPr>
              <a:t>rendszernek </a:t>
            </a:r>
            <a:r>
              <a:rPr lang="hu-HU" altLang="hu-HU" sz="2000" dirty="0" smtClean="0">
                <a:latin typeface="Bookman Old Style" panose="02050604050505020204" pitchFamily="18" charset="0"/>
              </a:rPr>
              <a:t>is köszönhető </a:t>
            </a:r>
            <a:r>
              <a:rPr lang="hu-HU" altLang="hu-HU" sz="2000" dirty="0">
                <a:latin typeface="Bookman Old Style" panose="02050604050505020204" pitchFamily="18" charset="0"/>
              </a:rPr>
              <a:t>(pl. dr. Fenyvesi Máté, </a:t>
            </a:r>
            <a:r>
              <a:rPr lang="hu-HU" altLang="hu-HU" sz="2000" dirty="0" err="1" smtClean="0">
                <a:latin typeface="Bookman Old Style" panose="02050604050505020204" pitchFamily="18" charset="0"/>
              </a:rPr>
              <a:t>Gelei</a:t>
            </a:r>
            <a:r>
              <a:rPr lang="hu-HU" altLang="hu-HU" sz="2000" dirty="0" smtClean="0">
                <a:latin typeface="Bookman Old Style" panose="02050604050505020204" pitchFamily="18" charset="0"/>
              </a:rPr>
              <a:t> József, </a:t>
            </a:r>
            <a:r>
              <a:rPr lang="hu-HU" altLang="hu-HU" sz="2000" dirty="0">
                <a:latin typeface="Bookman Old Style" panose="02050604050505020204" pitchFamily="18" charset="0"/>
              </a:rPr>
              <a:t>Szűcs Lajos, </a:t>
            </a:r>
            <a:r>
              <a:rPr lang="hu-HU" altLang="hu-HU" sz="2000" dirty="0" err="1">
                <a:latin typeface="Bookman Old Style" panose="02050604050505020204" pitchFamily="18" charset="0"/>
              </a:rPr>
              <a:t>Csank</a:t>
            </a:r>
            <a:r>
              <a:rPr lang="hu-HU" altLang="hu-HU" sz="2000" dirty="0">
                <a:latin typeface="Bookman Old Style" panose="02050604050505020204" pitchFamily="18" charset="0"/>
              </a:rPr>
              <a:t> </a:t>
            </a:r>
            <a:r>
              <a:rPr lang="hu-HU" altLang="hu-HU" sz="2000" dirty="0" smtClean="0">
                <a:latin typeface="Bookman Old Style" panose="02050604050505020204" pitchFamily="18" charset="0"/>
              </a:rPr>
              <a:t>János, …….).</a:t>
            </a:r>
            <a:endParaRPr lang="en-GB" altLang="hu-HU" sz="2000" dirty="0">
              <a:latin typeface="Bookman Old Style" panose="02050604050505020204" pitchFamily="18" charset="0"/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3774" y="4761195"/>
            <a:ext cx="5502164" cy="1868560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5036" y="1898249"/>
            <a:ext cx="2749820" cy="2062365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5194" y="1898249"/>
            <a:ext cx="2650744" cy="2062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757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ím 1"/>
          <p:cNvSpPr txBox="1">
            <a:spLocks/>
          </p:cNvSpPr>
          <p:nvPr/>
        </p:nvSpPr>
        <p:spPr>
          <a:xfrm>
            <a:off x="1415967" y="536216"/>
            <a:ext cx="9635827" cy="57606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hu-HU" sz="2400" b="1" dirty="0">
                <a:latin typeface="Bookman Old Style" panose="02050604050505020204" pitchFamily="18" charset="0"/>
              </a:rPr>
              <a:t>MLSZ Nyári Szünidei Táborok</a:t>
            </a:r>
          </a:p>
          <a:p>
            <a:pPr>
              <a:defRPr/>
            </a:pPr>
            <a:endParaRPr lang="hu-HU" sz="5400" b="1" dirty="0">
              <a:latin typeface="Bookman Old Style" panose="02050604050505020204" pitchFamily="18" charset="0"/>
            </a:endParaRP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81" y="214651"/>
            <a:ext cx="1072394" cy="1022515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2190" y="10850"/>
            <a:ext cx="959810" cy="1626797"/>
          </a:xfrm>
          <a:prstGeom prst="rect">
            <a:avLst/>
          </a:prstGeom>
        </p:spPr>
      </p:pic>
      <p:sp>
        <p:nvSpPr>
          <p:cNvPr id="19" name="Rectangle 3"/>
          <p:cNvSpPr>
            <a:spLocks noChangeArrowheads="1"/>
          </p:cNvSpPr>
          <p:nvPr/>
        </p:nvSpPr>
        <p:spPr bwMode="auto">
          <a:xfrm>
            <a:off x="0" y="2721142"/>
            <a:ext cx="10058400" cy="4136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533400" indent="-533400">
              <a:spcBef>
                <a:spcPct val="0"/>
              </a:spcBef>
              <a:defRPr/>
            </a:pPr>
            <a:r>
              <a:rPr lang="hu-HU" sz="2000" dirty="0">
                <a:solidFill>
                  <a:schemeClr val="tx1"/>
                </a:solidFill>
                <a:latin typeface="+mj-lt"/>
              </a:rPr>
              <a:t>	</a:t>
            </a:r>
            <a:endParaRPr lang="hu-HU" sz="2000" i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163181" y="2721142"/>
            <a:ext cx="6809119" cy="4336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533400" indent="-533400" eaLnBrk="0" hangingPunct="0">
              <a:defRPr sz="2800">
                <a:solidFill>
                  <a:srgbClr val="003399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rgbClr val="003399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rgbClr val="003399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rgbClr val="003399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rgbClr val="003399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800">
                <a:solidFill>
                  <a:srgbClr val="003399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800">
                <a:solidFill>
                  <a:srgbClr val="003399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800">
                <a:solidFill>
                  <a:srgbClr val="003399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800">
                <a:solidFill>
                  <a:srgbClr val="003399"/>
                </a:solidFill>
                <a:latin typeface="Arial" charset="0"/>
              </a:defRPr>
            </a:lvl9pPr>
          </a:lstStyle>
          <a:p>
            <a:pPr marL="342900" indent="-342900" algn="l"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hu-HU" altLang="hu-HU" sz="2000" dirty="0">
                <a:solidFill>
                  <a:schemeClr val="tx1"/>
                </a:solidFill>
                <a:latin typeface="Bookman Old Style" panose="02050604050505020204" pitchFamily="18" charset="0"/>
              </a:rPr>
              <a:t>O</a:t>
            </a:r>
            <a:r>
              <a:rPr lang="hu-HU" altLang="hu-HU" sz="2000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rszágszerte </a:t>
            </a:r>
            <a:r>
              <a:rPr lang="hu-HU" altLang="hu-HU" sz="2000" dirty="0">
                <a:solidFill>
                  <a:schemeClr val="tx1"/>
                </a:solidFill>
                <a:latin typeface="Bookman Old Style" panose="02050604050505020204" pitchFamily="18" charset="0"/>
              </a:rPr>
              <a:t>labdarúgó táborok a nyári </a:t>
            </a:r>
            <a:r>
              <a:rPr lang="hu-HU" altLang="hu-HU" sz="2000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szünetben</a:t>
            </a:r>
            <a:endParaRPr lang="hu-HU" altLang="hu-HU" sz="2000" dirty="0">
              <a:solidFill>
                <a:schemeClr val="tx1"/>
              </a:solidFill>
              <a:latin typeface="Bookman Old Style" panose="02050604050505020204" pitchFamily="18" charset="0"/>
            </a:endParaRPr>
          </a:p>
          <a:p>
            <a:pPr algn="l" eaLnBrk="1" hangingPunct="1">
              <a:spcBef>
                <a:spcPct val="0"/>
              </a:spcBef>
              <a:buClrTx/>
              <a:buSzTx/>
              <a:buFontTx/>
              <a:buNone/>
            </a:pPr>
            <a:endParaRPr lang="hu-HU" altLang="hu-HU" sz="2000" dirty="0">
              <a:solidFill>
                <a:schemeClr val="tx1"/>
              </a:solidFill>
              <a:latin typeface="Bookman Old Style" panose="02050604050505020204" pitchFamily="18" charset="0"/>
            </a:endParaRPr>
          </a:p>
          <a:p>
            <a:pPr marL="342900" indent="-342900" algn="l" eaLnBrk="1" hangingPunct="1">
              <a:spcBef>
                <a:spcPct val="0"/>
              </a:spcBef>
              <a:buSzTx/>
              <a:buFont typeface="Arial" panose="020B0604020202020204" pitchFamily="34" charset="0"/>
              <a:buChar char="•"/>
            </a:pPr>
            <a:r>
              <a:rPr lang="hu-HU" altLang="hu-HU" sz="2000" dirty="0">
                <a:solidFill>
                  <a:schemeClr val="tx1"/>
                </a:solidFill>
                <a:latin typeface="Bookman Old Style" panose="02050604050505020204" pitchFamily="18" charset="0"/>
              </a:rPr>
              <a:t>5-14 éves gyermekek számára</a:t>
            </a:r>
          </a:p>
          <a:p>
            <a:pPr marL="0" indent="0" algn="l" eaLnBrk="1" hangingPunct="1">
              <a:spcBef>
                <a:spcPct val="0"/>
              </a:spcBef>
              <a:buClr>
                <a:schemeClr val="tx2"/>
              </a:buClr>
              <a:buSzTx/>
            </a:pPr>
            <a:endParaRPr lang="hu-HU" altLang="hu-HU" sz="2000" dirty="0">
              <a:solidFill>
                <a:schemeClr val="tx1"/>
              </a:solidFill>
              <a:latin typeface="Bookman Old Style" panose="02050604050505020204" pitchFamily="18" charset="0"/>
            </a:endParaRPr>
          </a:p>
          <a:p>
            <a:pPr marL="342900" indent="-342900" algn="l"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hu-HU" altLang="hu-HU" sz="2000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2012</a:t>
            </a:r>
            <a:r>
              <a:rPr lang="hu-HU" altLang="hu-HU" sz="2000" dirty="0">
                <a:solidFill>
                  <a:schemeClr val="tx1"/>
                </a:solidFill>
                <a:latin typeface="Bookman Old Style" panose="02050604050505020204" pitchFamily="18" charset="0"/>
              </a:rPr>
              <a:t>: 67 tábor, 2083 gyermek</a:t>
            </a:r>
          </a:p>
          <a:p>
            <a:pPr marL="342900" indent="-342900" algn="l"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hu-HU" altLang="hu-HU" sz="2000" dirty="0">
                <a:solidFill>
                  <a:schemeClr val="tx1"/>
                </a:solidFill>
                <a:latin typeface="Bookman Old Style" panose="02050604050505020204" pitchFamily="18" charset="0"/>
              </a:rPr>
              <a:t>2013: 98 tábor, 2767 </a:t>
            </a:r>
            <a:r>
              <a:rPr lang="hu-HU" altLang="hu-HU" sz="2000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gyermek</a:t>
            </a:r>
          </a:p>
          <a:p>
            <a:pPr marL="342900" indent="-342900" algn="l"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hu-HU" altLang="hu-HU" sz="2000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2014</a:t>
            </a:r>
            <a:r>
              <a:rPr lang="hu-HU" altLang="hu-HU" sz="2000" dirty="0">
                <a:solidFill>
                  <a:schemeClr val="tx1"/>
                </a:solidFill>
                <a:latin typeface="Bookman Old Style" panose="02050604050505020204" pitchFamily="18" charset="0"/>
              </a:rPr>
              <a:t>: 131 tábor, 3313 </a:t>
            </a:r>
            <a:r>
              <a:rPr lang="hu-HU" altLang="hu-HU" sz="2000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gyermek</a:t>
            </a:r>
          </a:p>
          <a:p>
            <a:pPr marL="342900" indent="-342900" algn="l"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hu-HU" altLang="hu-HU" sz="2000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2015: 313 tábor, 7532 gyermek</a:t>
            </a:r>
          </a:p>
          <a:p>
            <a:pPr marL="342900" indent="-342900" algn="l"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hu-HU" altLang="hu-HU" sz="2000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2016: 550 tábor, 11897 gyermek</a:t>
            </a:r>
          </a:p>
          <a:p>
            <a:pPr marL="342900" indent="-342900" algn="l"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hu-HU" altLang="hu-HU" sz="2000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2017: 746 tábor, 16600 gyermek</a:t>
            </a:r>
          </a:p>
          <a:p>
            <a:pPr marL="342900" indent="-342900" algn="l"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hu-HU" altLang="hu-HU" sz="2000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2018-tól a táboroztatás a TAO pályázatokon keresztül működik.</a:t>
            </a:r>
            <a:endParaRPr lang="hu-HU" altLang="hu-HU" sz="2000" dirty="0">
              <a:solidFill>
                <a:schemeClr val="tx1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12" name="Picture 4" descr="Képtalálat a következőre: „mlsz nyári tábor”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1314" y="1397522"/>
            <a:ext cx="2190750" cy="219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Képtalálat a következőre: „mlsz nyári tábor”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5218" y="3692115"/>
            <a:ext cx="5362942" cy="3023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9018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AutoShape 2"/>
          <p:cNvSpPr>
            <a:spLocks noChangeArrowheads="1"/>
          </p:cNvSpPr>
          <p:nvPr/>
        </p:nvSpPr>
        <p:spPr bwMode="auto">
          <a:xfrm flipV="1">
            <a:off x="1581150" y="1947144"/>
            <a:ext cx="2844800" cy="947588"/>
          </a:xfrm>
          <a:prstGeom prst="flowChartExtract">
            <a:avLst/>
          </a:prstGeom>
          <a:noFill/>
          <a:ln w="19050" algn="ctr">
            <a:solidFill>
              <a:srgbClr val="00006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rot="10800000" lIns="91407" tIns="45705" rIns="91407" bIns="45705" anchor="ctr">
            <a:spAutoFit/>
          </a:bodyPr>
          <a:lstStyle/>
          <a:p>
            <a:pPr algn="ctr">
              <a:spcBef>
                <a:spcPct val="50000"/>
              </a:spcBef>
              <a:buClr>
                <a:schemeClr val="bg1"/>
              </a:buClr>
              <a:buSzPct val="120000"/>
              <a:tabLst>
                <a:tab pos="1162050" algn="l"/>
              </a:tabLst>
            </a:pPr>
            <a:endParaRPr lang="en-US" sz="2500"/>
          </a:p>
        </p:txBody>
      </p:sp>
      <p:sp>
        <p:nvSpPr>
          <p:cNvPr id="3075" name="AutoShape 3"/>
          <p:cNvSpPr>
            <a:spLocks noChangeArrowheads="1"/>
          </p:cNvSpPr>
          <p:nvPr/>
        </p:nvSpPr>
        <p:spPr bwMode="auto">
          <a:xfrm flipV="1">
            <a:off x="4592638" y="1947144"/>
            <a:ext cx="2844800" cy="947588"/>
          </a:xfrm>
          <a:prstGeom prst="flowChartExtract">
            <a:avLst/>
          </a:prstGeom>
          <a:noFill/>
          <a:ln w="19050" algn="ctr">
            <a:solidFill>
              <a:srgbClr val="00006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rot="10800000" lIns="91407" tIns="45705" rIns="91407" bIns="45705" anchor="ctr">
            <a:spAutoFit/>
          </a:bodyPr>
          <a:lstStyle/>
          <a:p>
            <a:pPr algn="ctr">
              <a:spcBef>
                <a:spcPct val="50000"/>
              </a:spcBef>
              <a:buClr>
                <a:schemeClr val="bg1"/>
              </a:buClr>
              <a:buSzPct val="120000"/>
              <a:tabLst>
                <a:tab pos="1162050" algn="l"/>
              </a:tabLst>
            </a:pPr>
            <a:endParaRPr lang="en-US" sz="2500"/>
          </a:p>
        </p:txBody>
      </p:sp>
      <p:sp>
        <p:nvSpPr>
          <p:cNvPr id="3076" name="AutoShape 4"/>
          <p:cNvSpPr>
            <a:spLocks noChangeArrowheads="1"/>
          </p:cNvSpPr>
          <p:nvPr/>
        </p:nvSpPr>
        <p:spPr bwMode="auto">
          <a:xfrm flipV="1">
            <a:off x="7751763" y="1947144"/>
            <a:ext cx="2844800" cy="947588"/>
          </a:xfrm>
          <a:prstGeom prst="flowChartExtract">
            <a:avLst/>
          </a:prstGeom>
          <a:noFill/>
          <a:ln w="19050" algn="ctr">
            <a:solidFill>
              <a:srgbClr val="00006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rot="10800000" lIns="91407" tIns="45705" rIns="91407" bIns="45705" anchor="ctr">
            <a:spAutoFit/>
          </a:bodyPr>
          <a:lstStyle/>
          <a:p>
            <a:pPr algn="ctr">
              <a:spcBef>
                <a:spcPct val="50000"/>
              </a:spcBef>
              <a:buClr>
                <a:schemeClr val="bg1"/>
              </a:buClr>
              <a:buSzPct val="120000"/>
              <a:tabLst>
                <a:tab pos="1162050" algn="l"/>
              </a:tabLst>
            </a:pPr>
            <a:endParaRPr lang="en-US" sz="2500"/>
          </a:p>
        </p:txBody>
      </p:sp>
      <p:sp>
        <p:nvSpPr>
          <p:cNvPr id="3078" name="Line 6"/>
          <p:cNvSpPr>
            <a:spLocks noChangeShapeType="1"/>
          </p:cNvSpPr>
          <p:nvPr/>
        </p:nvSpPr>
        <p:spPr bwMode="auto">
          <a:xfrm flipH="1">
            <a:off x="6600826" y="4043363"/>
            <a:ext cx="1439863" cy="0"/>
          </a:xfrm>
          <a:prstGeom prst="line">
            <a:avLst/>
          </a:prstGeom>
          <a:noFill/>
          <a:ln w="9525">
            <a:solidFill>
              <a:srgbClr val="000066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3080" name="Line 8"/>
          <p:cNvSpPr>
            <a:spLocks noChangeShapeType="1"/>
          </p:cNvSpPr>
          <p:nvPr/>
        </p:nvSpPr>
        <p:spPr bwMode="auto">
          <a:xfrm flipH="1">
            <a:off x="6013451" y="3467100"/>
            <a:ext cx="4763" cy="26828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3081" name="Line 9"/>
          <p:cNvSpPr>
            <a:spLocks noChangeShapeType="1"/>
          </p:cNvSpPr>
          <p:nvPr/>
        </p:nvSpPr>
        <p:spPr bwMode="auto">
          <a:xfrm flipH="1">
            <a:off x="6013451" y="4294189"/>
            <a:ext cx="4763" cy="26828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3082" name="Line 10"/>
          <p:cNvSpPr>
            <a:spLocks noChangeShapeType="1"/>
          </p:cNvSpPr>
          <p:nvPr/>
        </p:nvSpPr>
        <p:spPr bwMode="auto">
          <a:xfrm>
            <a:off x="6013451" y="5033964"/>
            <a:ext cx="3175" cy="39528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3084" name="Oval 12"/>
          <p:cNvSpPr>
            <a:spLocks noChangeArrowheads="1"/>
          </p:cNvSpPr>
          <p:nvPr/>
        </p:nvSpPr>
        <p:spPr bwMode="auto">
          <a:xfrm>
            <a:off x="5546725" y="5383095"/>
            <a:ext cx="259766" cy="519351"/>
          </a:xfrm>
          <a:prstGeom prst="ellipse">
            <a:avLst/>
          </a:prstGeom>
          <a:solidFill>
            <a:srgbClr val="FFFFFF"/>
          </a:solidFill>
          <a:ln w="19050" algn="ctr">
            <a:solidFill>
              <a:srgbClr val="00006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hu-HU"/>
          </a:p>
        </p:txBody>
      </p:sp>
      <p:sp>
        <p:nvSpPr>
          <p:cNvPr id="3085" name="Oval 13"/>
          <p:cNvSpPr>
            <a:spLocks noChangeArrowheads="1"/>
          </p:cNvSpPr>
          <p:nvPr/>
        </p:nvSpPr>
        <p:spPr bwMode="auto">
          <a:xfrm>
            <a:off x="5546725" y="4582995"/>
            <a:ext cx="259766" cy="519351"/>
          </a:xfrm>
          <a:prstGeom prst="ellipse">
            <a:avLst/>
          </a:prstGeom>
          <a:noFill/>
          <a:ln w="19050" algn="ctr">
            <a:solidFill>
              <a:srgbClr val="00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hu-HU"/>
          </a:p>
        </p:txBody>
      </p:sp>
      <p:sp>
        <p:nvSpPr>
          <p:cNvPr id="3086" name="Oval 14"/>
          <p:cNvSpPr>
            <a:spLocks noChangeArrowheads="1"/>
          </p:cNvSpPr>
          <p:nvPr/>
        </p:nvSpPr>
        <p:spPr bwMode="auto">
          <a:xfrm>
            <a:off x="5546725" y="3757495"/>
            <a:ext cx="259766" cy="519351"/>
          </a:xfrm>
          <a:prstGeom prst="ellipse">
            <a:avLst/>
          </a:prstGeom>
          <a:noFill/>
          <a:ln w="19050" algn="ctr">
            <a:solidFill>
              <a:srgbClr val="00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hu-HU"/>
          </a:p>
        </p:txBody>
      </p:sp>
      <p:sp>
        <p:nvSpPr>
          <p:cNvPr id="3087" name="Oval 15"/>
          <p:cNvSpPr>
            <a:spLocks noChangeArrowheads="1"/>
          </p:cNvSpPr>
          <p:nvPr/>
        </p:nvSpPr>
        <p:spPr bwMode="auto">
          <a:xfrm>
            <a:off x="5546725" y="2954220"/>
            <a:ext cx="259766" cy="519351"/>
          </a:xfrm>
          <a:prstGeom prst="ellipse">
            <a:avLst/>
          </a:prstGeom>
          <a:noFill/>
          <a:ln w="19050" algn="ctr">
            <a:solidFill>
              <a:srgbClr val="00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hu-HU"/>
          </a:p>
        </p:txBody>
      </p:sp>
      <p:sp>
        <p:nvSpPr>
          <p:cNvPr id="3088" name="Text Box 16"/>
          <p:cNvSpPr txBox="1">
            <a:spLocks noChangeArrowheads="1"/>
          </p:cNvSpPr>
          <p:nvPr/>
        </p:nvSpPr>
        <p:spPr bwMode="auto">
          <a:xfrm>
            <a:off x="5691188" y="3035301"/>
            <a:ext cx="64770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1407" tIns="45705" rIns="91407" bIns="45705">
            <a:spAutoFit/>
          </a:bodyPr>
          <a:lstStyle>
            <a:lvl1pPr>
              <a:tabLst>
                <a:tab pos="116205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>
              <a:tabLst>
                <a:tab pos="116205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>
              <a:tabLst>
                <a:tab pos="116205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>
              <a:tabLst>
                <a:tab pos="116205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>
              <a:tabLst>
                <a:tab pos="116205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116205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116205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116205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116205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  <a:buClr>
                <a:schemeClr val="bg1"/>
              </a:buClr>
              <a:buSzPct val="120000"/>
            </a:pPr>
            <a:r>
              <a:rPr lang="en-GB" sz="1500" b="1" dirty="0">
                <a:solidFill>
                  <a:srgbClr val="000066"/>
                </a:solidFill>
                <a:latin typeface="Bookman Old Style" panose="02050604050505020204" pitchFamily="18" charset="0"/>
              </a:rPr>
              <a:t>Pro</a:t>
            </a:r>
          </a:p>
        </p:txBody>
      </p:sp>
      <p:sp>
        <p:nvSpPr>
          <p:cNvPr id="3089" name="Text Box 17"/>
          <p:cNvSpPr txBox="1">
            <a:spLocks noChangeArrowheads="1"/>
          </p:cNvSpPr>
          <p:nvPr/>
        </p:nvSpPr>
        <p:spPr bwMode="auto">
          <a:xfrm>
            <a:off x="5691188" y="3867151"/>
            <a:ext cx="64770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1407" tIns="45705" rIns="91407" bIns="45705">
            <a:spAutoFit/>
          </a:bodyPr>
          <a:lstStyle>
            <a:lvl1pPr>
              <a:tabLst>
                <a:tab pos="116205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>
              <a:tabLst>
                <a:tab pos="116205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>
              <a:tabLst>
                <a:tab pos="116205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>
              <a:tabLst>
                <a:tab pos="116205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>
              <a:tabLst>
                <a:tab pos="116205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116205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116205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116205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116205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  <a:buClr>
                <a:schemeClr val="bg1"/>
              </a:buClr>
              <a:buSzPct val="120000"/>
            </a:pPr>
            <a:r>
              <a:rPr lang="en-GB" sz="1500" b="1" dirty="0">
                <a:solidFill>
                  <a:srgbClr val="000066"/>
                </a:solidFill>
                <a:latin typeface="Bookman Old Style" panose="02050604050505020204" pitchFamily="18" charset="0"/>
              </a:rPr>
              <a:t>A</a:t>
            </a:r>
          </a:p>
        </p:txBody>
      </p:sp>
      <p:sp>
        <p:nvSpPr>
          <p:cNvPr id="3090" name="Text Box 18"/>
          <p:cNvSpPr txBox="1">
            <a:spLocks noChangeArrowheads="1"/>
          </p:cNvSpPr>
          <p:nvPr/>
        </p:nvSpPr>
        <p:spPr bwMode="auto">
          <a:xfrm>
            <a:off x="5691188" y="4683126"/>
            <a:ext cx="64770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1407" tIns="45705" rIns="91407" bIns="45705">
            <a:spAutoFit/>
          </a:bodyPr>
          <a:lstStyle>
            <a:lvl1pPr>
              <a:tabLst>
                <a:tab pos="116205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>
              <a:tabLst>
                <a:tab pos="116205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>
              <a:tabLst>
                <a:tab pos="116205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>
              <a:tabLst>
                <a:tab pos="116205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>
              <a:tabLst>
                <a:tab pos="116205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116205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116205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116205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116205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  <a:buClr>
                <a:schemeClr val="bg1"/>
              </a:buClr>
              <a:buSzPct val="120000"/>
            </a:pPr>
            <a:r>
              <a:rPr lang="en-GB" sz="1500" b="1" dirty="0">
                <a:solidFill>
                  <a:srgbClr val="000066"/>
                </a:solidFill>
                <a:latin typeface="Bookman Old Style" panose="02050604050505020204" pitchFamily="18" charset="0"/>
              </a:rPr>
              <a:t>B</a:t>
            </a:r>
          </a:p>
        </p:txBody>
      </p:sp>
      <p:sp>
        <p:nvSpPr>
          <p:cNvPr id="3091" name="Text Box 19"/>
          <p:cNvSpPr txBox="1">
            <a:spLocks noChangeArrowheads="1"/>
          </p:cNvSpPr>
          <p:nvPr/>
        </p:nvSpPr>
        <p:spPr bwMode="auto">
          <a:xfrm>
            <a:off x="5691188" y="5473701"/>
            <a:ext cx="64770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1407" tIns="45705" rIns="91407" bIns="45705">
            <a:spAutoFit/>
          </a:bodyPr>
          <a:lstStyle>
            <a:lvl1pPr>
              <a:tabLst>
                <a:tab pos="116205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>
              <a:tabLst>
                <a:tab pos="116205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>
              <a:tabLst>
                <a:tab pos="116205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>
              <a:tabLst>
                <a:tab pos="116205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>
              <a:tabLst>
                <a:tab pos="116205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116205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116205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116205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116205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  <a:buClr>
                <a:schemeClr val="bg1"/>
              </a:buClr>
              <a:buSzPct val="120000"/>
            </a:pPr>
            <a:r>
              <a:rPr lang="en-GB" sz="1500" b="1" dirty="0">
                <a:solidFill>
                  <a:srgbClr val="000066"/>
                </a:solidFill>
                <a:latin typeface="Bookman Old Style" panose="02050604050505020204" pitchFamily="18" charset="0"/>
              </a:rPr>
              <a:t>C</a:t>
            </a:r>
          </a:p>
        </p:txBody>
      </p:sp>
      <p:sp>
        <p:nvSpPr>
          <p:cNvPr id="3092" name="Line 20"/>
          <p:cNvSpPr>
            <a:spLocks noChangeShapeType="1"/>
          </p:cNvSpPr>
          <p:nvPr/>
        </p:nvSpPr>
        <p:spPr bwMode="auto">
          <a:xfrm>
            <a:off x="1774826" y="5235575"/>
            <a:ext cx="8569325" cy="0"/>
          </a:xfrm>
          <a:prstGeom prst="line">
            <a:avLst/>
          </a:prstGeom>
          <a:noFill/>
          <a:ln w="19050">
            <a:solidFill>
              <a:srgbClr val="000066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3093" name="Text Box 21"/>
          <p:cNvSpPr txBox="1">
            <a:spLocks noChangeArrowheads="1"/>
          </p:cNvSpPr>
          <p:nvPr/>
        </p:nvSpPr>
        <p:spPr bwMode="auto">
          <a:xfrm>
            <a:off x="2247900" y="1922941"/>
            <a:ext cx="1511300" cy="707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1407" tIns="45705" rIns="91407" bIns="45705">
            <a:spAutoFit/>
          </a:bodyPr>
          <a:lstStyle>
            <a:lvl1pPr>
              <a:tabLst>
                <a:tab pos="116205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>
              <a:tabLst>
                <a:tab pos="116205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>
              <a:tabLst>
                <a:tab pos="116205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>
              <a:tabLst>
                <a:tab pos="116205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>
              <a:tabLst>
                <a:tab pos="116205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116205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116205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116205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116205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buClr>
                <a:schemeClr val="bg1"/>
              </a:buClr>
              <a:buSzPct val="120000"/>
            </a:pPr>
            <a:r>
              <a:rPr lang="hu-HU" sz="2000" b="1" dirty="0" err="1">
                <a:solidFill>
                  <a:srgbClr val="000066"/>
                </a:solidFill>
                <a:latin typeface="Bookman Old Style" panose="02050604050505020204" pitchFamily="18" charset="0"/>
              </a:rPr>
              <a:t>S</a:t>
            </a:r>
            <a:r>
              <a:rPr lang="en-GB" sz="2000" b="1" dirty="0">
                <a:solidFill>
                  <a:srgbClr val="000066"/>
                </a:solidFill>
                <a:latin typeface="Bookman Old Style" panose="02050604050505020204" pitchFamily="18" charset="0"/>
              </a:rPr>
              <a:t>p</a:t>
            </a:r>
            <a:r>
              <a:rPr lang="hu-HU" sz="2000" b="1" dirty="0" err="1">
                <a:solidFill>
                  <a:srgbClr val="000066"/>
                </a:solidFill>
                <a:latin typeface="Bookman Old Style" panose="02050604050505020204" pitchFamily="18" charset="0"/>
              </a:rPr>
              <a:t>eciális</a:t>
            </a:r>
            <a:r>
              <a:rPr lang="hu-HU" sz="2000" b="1" dirty="0">
                <a:solidFill>
                  <a:srgbClr val="000066"/>
                </a:solidFill>
                <a:latin typeface="Bookman Old Style" panose="02050604050505020204" pitchFamily="18" charset="0"/>
              </a:rPr>
              <a:t> képzés</a:t>
            </a:r>
            <a:endParaRPr lang="en-GB" sz="2000" b="1" dirty="0">
              <a:solidFill>
                <a:srgbClr val="000066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094" name="Text Box 22"/>
          <p:cNvSpPr txBox="1">
            <a:spLocks noChangeArrowheads="1"/>
          </p:cNvSpPr>
          <p:nvPr/>
        </p:nvSpPr>
        <p:spPr bwMode="auto">
          <a:xfrm>
            <a:off x="5050669" y="1955818"/>
            <a:ext cx="1925563" cy="4000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1407" tIns="45705" rIns="91407" bIns="45705">
            <a:spAutoFit/>
          </a:bodyPr>
          <a:lstStyle>
            <a:lvl1pPr>
              <a:tabLst>
                <a:tab pos="116205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>
              <a:tabLst>
                <a:tab pos="116205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>
              <a:tabLst>
                <a:tab pos="116205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>
              <a:tabLst>
                <a:tab pos="116205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>
              <a:tabLst>
                <a:tab pos="116205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116205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116205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116205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116205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buClr>
                <a:schemeClr val="bg1"/>
              </a:buClr>
              <a:buSzPct val="120000"/>
            </a:pPr>
            <a:r>
              <a:rPr lang="hu-HU" sz="2000" b="1" dirty="0">
                <a:solidFill>
                  <a:srgbClr val="000066"/>
                </a:solidFill>
                <a:latin typeface="Bookman Old Style" panose="02050604050505020204" pitchFamily="18" charset="0"/>
              </a:rPr>
              <a:t>Alapprogram</a:t>
            </a:r>
            <a:endParaRPr lang="en-GB" sz="2000" b="1" dirty="0">
              <a:solidFill>
                <a:srgbClr val="000066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095" name="Text Box 23"/>
          <p:cNvSpPr txBox="1">
            <a:spLocks noChangeArrowheads="1"/>
          </p:cNvSpPr>
          <p:nvPr/>
        </p:nvSpPr>
        <p:spPr bwMode="auto">
          <a:xfrm>
            <a:off x="8418512" y="1962938"/>
            <a:ext cx="1511300" cy="707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1407" tIns="45705" rIns="91407" bIns="45705">
            <a:spAutoFit/>
          </a:bodyPr>
          <a:lstStyle>
            <a:lvl1pPr>
              <a:tabLst>
                <a:tab pos="116205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>
              <a:tabLst>
                <a:tab pos="116205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>
              <a:tabLst>
                <a:tab pos="116205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>
              <a:tabLst>
                <a:tab pos="116205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>
              <a:tabLst>
                <a:tab pos="116205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116205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116205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116205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116205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buClr>
                <a:schemeClr val="bg1"/>
              </a:buClr>
              <a:buSzPct val="120000"/>
            </a:pPr>
            <a:r>
              <a:rPr lang="hu-HU" sz="2000" b="1" dirty="0" err="1">
                <a:solidFill>
                  <a:srgbClr val="000066"/>
                </a:solidFill>
                <a:latin typeface="Bookman Old Style" panose="02050604050505020204" pitchFamily="18" charset="0"/>
              </a:rPr>
              <a:t>S</a:t>
            </a:r>
            <a:r>
              <a:rPr lang="en-GB" sz="2000" b="1" dirty="0" err="1">
                <a:solidFill>
                  <a:srgbClr val="000066"/>
                </a:solidFill>
                <a:latin typeface="Bookman Old Style" panose="02050604050505020204" pitchFamily="18" charset="0"/>
              </a:rPr>
              <a:t>peci</a:t>
            </a:r>
            <a:r>
              <a:rPr lang="hu-HU" sz="2000" b="1" dirty="0" err="1">
                <a:solidFill>
                  <a:srgbClr val="000066"/>
                </a:solidFill>
                <a:latin typeface="Bookman Old Style" panose="02050604050505020204" pitchFamily="18" charset="0"/>
              </a:rPr>
              <a:t>ális</a:t>
            </a:r>
            <a:r>
              <a:rPr lang="hu-HU" sz="2000" b="1" dirty="0">
                <a:solidFill>
                  <a:srgbClr val="000066"/>
                </a:solidFill>
                <a:latin typeface="Bookman Old Style" panose="02050604050505020204" pitchFamily="18" charset="0"/>
              </a:rPr>
              <a:t> képzés</a:t>
            </a:r>
            <a:endParaRPr lang="en-GB" sz="2000" b="1" dirty="0">
              <a:solidFill>
                <a:srgbClr val="000066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096" name="Text Box 24"/>
          <p:cNvSpPr txBox="1">
            <a:spLocks noChangeArrowheads="1"/>
          </p:cNvSpPr>
          <p:nvPr/>
        </p:nvSpPr>
        <p:spPr bwMode="auto">
          <a:xfrm>
            <a:off x="8166101" y="3879850"/>
            <a:ext cx="2016125" cy="338524"/>
          </a:xfrm>
          <a:prstGeom prst="rect">
            <a:avLst/>
          </a:prstGeom>
          <a:noFill/>
          <a:ln w="19050" algn="ctr">
            <a:solidFill>
              <a:srgbClr val="00006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1407" tIns="45705" rIns="91407" bIns="45705">
            <a:spAutoFit/>
          </a:bodyPr>
          <a:lstStyle>
            <a:lvl1pPr>
              <a:tabLst>
                <a:tab pos="116205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>
              <a:tabLst>
                <a:tab pos="116205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>
              <a:tabLst>
                <a:tab pos="116205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>
              <a:tabLst>
                <a:tab pos="116205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>
              <a:tabLst>
                <a:tab pos="116205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116205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116205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116205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116205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lnSpc>
                <a:spcPct val="80000"/>
              </a:lnSpc>
              <a:buClr>
                <a:schemeClr val="bg1"/>
              </a:buClr>
              <a:buSzPct val="120000"/>
            </a:pPr>
            <a:r>
              <a:rPr lang="en-GB" sz="2000" b="1" dirty="0">
                <a:solidFill>
                  <a:srgbClr val="000066"/>
                </a:solidFill>
                <a:latin typeface="Bookman Old Style" panose="02050604050505020204" pitchFamily="18" charset="0"/>
              </a:rPr>
              <a:t>Elite Youth A</a:t>
            </a:r>
          </a:p>
        </p:txBody>
      </p:sp>
      <p:sp>
        <p:nvSpPr>
          <p:cNvPr id="3099" name="Text Box 27"/>
          <p:cNvSpPr txBox="1">
            <a:spLocks noChangeArrowheads="1"/>
          </p:cNvSpPr>
          <p:nvPr/>
        </p:nvSpPr>
        <p:spPr bwMode="auto">
          <a:xfrm>
            <a:off x="1581151" y="3803650"/>
            <a:ext cx="2430463" cy="584745"/>
          </a:xfrm>
          <a:prstGeom prst="rect">
            <a:avLst/>
          </a:prstGeom>
          <a:noFill/>
          <a:ln w="19050" algn="ctr">
            <a:solidFill>
              <a:srgbClr val="000066"/>
            </a:solidFill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1407" tIns="45705" rIns="91407" bIns="45705">
            <a:spAutoFit/>
          </a:bodyPr>
          <a:lstStyle>
            <a:lvl1pPr>
              <a:tabLst>
                <a:tab pos="116205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>
              <a:tabLst>
                <a:tab pos="116205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>
              <a:tabLst>
                <a:tab pos="116205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>
              <a:tabLst>
                <a:tab pos="116205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>
              <a:tabLst>
                <a:tab pos="116205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116205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116205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116205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116205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lnSpc>
                <a:spcPct val="80000"/>
              </a:lnSpc>
              <a:buClr>
                <a:schemeClr val="bg1"/>
              </a:buClr>
              <a:buSzPct val="120000"/>
            </a:pPr>
            <a:r>
              <a:rPr lang="hu-HU" sz="2000" b="1" dirty="0">
                <a:solidFill>
                  <a:srgbClr val="000066"/>
                </a:solidFill>
                <a:latin typeface="Bookman Old Style" panose="02050604050505020204" pitchFamily="18" charset="0"/>
              </a:rPr>
              <a:t>Kapus/Erőnléti edző</a:t>
            </a:r>
            <a:endParaRPr lang="en-GB" sz="2000" b="1" dirty="0">
              <a:solidFill>
                <a:srgbClr val="000066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100" name="Line 28"/>
          <p:cNvSpPr>
            <a:spLocks noChangeShapeType="1"/>
          </p:cNvSpPr>
          <p:nvPr/>
        </p:nvSpPr>
        <p:spPr bwMode="auto">
          <a:xfrm flipH="1">
            <a:off x="4079876" y="4019550"/>
            <a:ext cx="1439863" cy="0"/>
          </a:xfrm>
          <a:prstGeom prst="line">
            <a:avLst/>
          </a:prstGeom>
          <a:noFill/>
          <a:ln w="9525">
            <a:solidFill>
              <a:srgbClr val="000066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28" name="Text Box 24"/>
          <p:cNvSpPr txBox="1">
            <a:spLocks noChangeArrowheads="1"/>
          </p:cNvSpPr>
          <p:nvPr/>
        </p:nvSpPr>
        <p:spPr bwMode="auto">
          <a:xfrm>
            <a:off x="1748195" y="5794376"/>
            <a:ext cx="2510709" cy="830966"/>
          </a:xfrm>
          <a:prstGeom prst="rect">
            <a:avLst/>
          </a:prstGeom>
          <a:noFill/>
          <a:ln w="19050" algn="ctr">
            <a:solidFill>
              <a:srgbClr val="00006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1407" tIns="45705" rIns="91407" bIns="45705">
            <a:spAutoFit/>
          </a:bodyPr>
          <a:lstStyle>
            <a:lvl1pPr>
              <a:tabLst>
                <a:tab pos="116205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>
              <a:tabLst>
                <a:tab pos="116205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>
              <a:tabLst>
                <a:tab pos="116205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>
              <a:tabLst>
                <a:tab pos="116205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>
              <a:tabLst>
                <a:tab pos="116205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116205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116205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116205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116205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lnSpc>
                <a:spcPct val="80000"/>
              </a:lnSpc>
              <a:buClr>
                <a:schemeClr val="bg1"/>
              </a:buClr>
              <a:buSzPct val="120000"/>
            </a:pPr>
            <a:r>
              <a:rPr lang="hu-HU" sz="2000" b="1" dirty="0">
                <a:solidFill>
                  <a:srgbClr val="000066"/>
                </a:solidFill>
                <a:latin typeface="Bookman Old Style" panose="02050604050505020204" pitchFamily="18" charset="0"/>
              </a:rPr>
              <a:t>UEFA </a:t>
            </a:r>
            <a:r>
              <a:rPr lang="hu-HU" sz="2000" b="1" dirty="0" err="1">
                <a:solidFill>
                  <a:srgbClr val="000066"/>
                </a:solidFill>
                <a:latin typeface="Bookman Old Style" panose="02050604050505020204" pitchFamily="18" charset="0"/>
              </a:rPr>
              <a:t>Grassroots</a:t>
            </a:r>
            <a:r>
              <a:rPr lang="hu-HU" sz="2000" b="1" dirty="0">
                <a:solidFill>
                  <a:srgbClr val="000066"/>
                </a:solidFill>
                <a:latin typeface="Bookman Old Style" panose="02050604050505020204" pitchFamily="18" charset="0"/>
              </a:rPr>
              <a:t> Charta Egyezmény</a:t>
            </a:r>
            <a:endParaRPr lang="en-GB" sz="2000" b="1" dirty="0">
              <a:solidFill>
                <a:srgbClr val="000066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832768" y="245623"/>
            <a:ext cx="8697913" cy="1143000"/>
          </a:xfrm>
        </p:spPr>
        <p:txBody>
          <a:bodyPr>
            <a:normAutofit/>
          </a:bodyPr>
          <a:lstStyle/>
          <a:p>
            <a:pPr algn="ctr"/>
            <a:r>
              <a:rPr lang="hu-HU" sz="2400" b="1" dirty="0">
                <a:latin typeface="Bookman Old Style" panose="02050604050505020204" pitchFamily="18" charset="0"/>
              </a:rPr>
              <a:t>Az MLSZ </a:t>
            </a:r>
            <a:r>
              <a:rPr lang="hu-HU" sz="2400" b="1" dirty="0" err="1">
                <a:latin typeface="Bookman Old Style" panose="02050604050505020204" pitchFamily="18" charset="0"/>
              </a:rPr>
              <a:t>Grassroots</a:t>
            </a:r>
            <a:r>
              <a:rPr lang="hu-HU" sz="2400" b="1" dirty="0">
                <a:latin typeface="Bookman Old Style" panose="02050604050505020204" pitchFamily="18" charset="0"/>
              </a:rPr>
              <a:t> </a:t>
            </a:r>
            <a:r>
              <a:rPr lang="hu-HU" sz="2400" b="1" dirty="0" smtClean="0">
                <a:latin typeface="Bookman Old Style" panose="02050604050505020204" pitchFamily="18" charset="0"/>
              </a:rPr>
              <a:t>Önkéntes </a:t>
            </a:r>
            <a:r>
              <a:rPr lang="hu-HU" sz="2400" b="1" dirty="0">
                <a:latin typeface="Bookman Old Style" panose="02050604050505020204" pitchFamily="18" charset="0"/>
              </a:rPr>
              <a:t>Programja összhangban az UEFA Edzőképzési Konvenció Struktúrájával</a:t>
            </a:r>
          </a:p>
        </p:txBody>
      </p:sp>
      <p:sp>
        <p:nvSpPr>
          <p:cNvPr id="3" name="Téglalap 2"/>
          <p:cNvSpPr/>
          <p:nvPr/>
        </p:nvSpPr>
        <p:spPr>
          <a:xfrm>
            <a:off x="4695826" y="6049965"/>
            <a:ext cx="2971799" cy="747765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 err="1">
                <a:solidFill>
                  <a:srgbClr val="FF0000"/>
                </a:solidFill>
                <a:latin typeface="Bookman Old Style" panose="02050604050505020204" pitchFamily="18" charset="0"/>
              </a:rPr>
              <a:t>Grassroots</a:t>
            </a:r>
            <a:r>
              <a:rPr lang="hu-HU" sz="2000" b="1" dirty="0">
                <a:solidFill>
                  <a:srgbClr val="FF0000"/>
                </a:solidFill>
                <a:latin typeface="Bookman Old Style" panose="02050604050505020204" pitchFamily="18" charset="0"/>
              </a:rPr>
              <a:t> Önkéntes Szervező Tanfolyam</a:t>
            </a:r>
          </a:p>
        </p:txBody>
      </p:sp>
      <p:pic>
        <p:nvPicPr>
          <p:cNvPr id="27" name="Kép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81" y="214651"/>
            <a:ext cx="1072394" cy="1022515"/>
          </a:xfrm>
          <a:prstGeom prst="rect">
            <a:avLst/>
          </a:prstGeom>
        </p:spPr>
      </p:pic>
      <p:pic>
        <p:nvPicPr>
          <p:cNvPr id="29" name="Kép 2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2190" y="10850"/>
            <a:ext cx="959810" cy="1626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0933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832768" y="245623"/>
            <a:ext cx="8697913" cy="1143000"/>
          </a:xfrm>
        </p:spPr>
        <p:txBody>
          <a:bodyPr>
            <a:normAutofit/>
          </a:bodyPr>
          <a:lstStyle/>
          <a:p>
            <a:pPr algn="ctr"/>
            <a:r>
              <a:rPr lang="hu-HU" sz="2400" b="1" dirty="0">
                <a:latin typeface="Bookman Old Style" panose="02050604050505020204" pitchFamily="18" charset="0"/>
              </a:rPr>
              <a:t>MLSZ </a:t>
            </a:r>
            <a:r>
              <a:rPr lang="hu-HU" sz="2400" b="1" dirty="0" err="1">
                <a:latin typeface="Bookman Old Style" panose="02050604050505020204" pitchFamily="18" charset="0"/>
              </a:rPr>
              <a:t>Grassroots</a:t>
            </a:r>
            <a:r>
              <a:rPr lang="hu-HU" sz="2400" b="1" dirty="0">
                <a:latin typeface="Bookman Old Style" panose="02050604050505020204" pitchFamily="18" charset="0"/>
              </a:rPr>
              <a:t> Önkéntes Szervező Tanfolyam</a:t>
            </a:r>
          </a:p>
        </p:txBody>
      </p:sp>
      <p:pic>
        <p:nvPicPr>
          <p:cNvPr id="27" name="Kép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81" y="214651"/>
            <a:ext cx="1072394" cy="1022515"/>
          </a:xfrm>
          <a:prstGeom prst="rect">
            <a:avLst/>
          </a:prstGeom>
        </p:spPr>
      </p:pic>
      <p:pic>
        <p:nvPicPr>
          <p:cNvPr id="29" name="Kép 2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2190" y="10850"/>
            <a:ext cx="959810" cy="1626797"/>
          </a:xfrm>
          <a:prstGeom prst="rect">
            <a:avLst/>
          </a:prstGeom>
        </p:spPr>
      </p:pic>
      <p:sp>
        <p:nvSpPr>
          <p:cNvPr id="4" name="Téglalap 3"/>
          <p:cNvSpPr/>
          <p:nvPr/>
        </p:nvSpPr>
        <p:spPr>
          <a:xfrm>
            <a:off x="466724" y="2807464"/>
            <a:ext cx="114300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tabLst>
                <a:tab pos="630238" algn="l"/>
              </a:tabLst>
            </a:pPr>
            <a:r>
              <a:rPr lang="hu-HU" sz="2000" b="1" dirty="0">
                <a:latin typeface="Bookman Old Style" panose="02050604050505020204" pitchFamily="18" charset="0"/>
              </a:rPr>
              <a:t>Célja</a:t>
            </a:r>
            <a:r>
              <a:rPr lang="hu-HU" sz="2000" dirty="0">
                <a:latin typeface="Bookman Old Style" panose="02050604050505020204" pitchFamily="18" charset="0"/>
              </a:rPr>
              <a:t>: olyan önkéntesek képzése, akik a </a:t>
            </a:r>
            <a:r>
              <a:rPr lang="hu-HU" sz="2000" dirty="0" err="1">
                <a:latin typeface="Bookman Old Style" panose="02050604050505020204" pitchFamily="18" charset="0"/>
              </a:rPr>
              <a:t>grassroots</a:t>
            </a:r>
            <a:r>
              <a:rPr lang="hu-HU" sz="2000" dirty="0">
                <a:latin typeface="Bookman Old Style" panose="02050604050505020204" pitchFamily="18" charset="0"/>
              </a:rPr>
              <a:t> programok területén és elsősorban a </a:t>
            </a:r>
            <a:r>
              <a:rPr lang="hu-HU" sz="2000" dirty="0" err="1">
                <a:latin typeface="Bookman Old Style" panose="02050604050505020204" pitchFamily="18" charset="0"/>
              </a:rPr>
              <a:t>grassroots</a:t>
            </a:r>
            <a:r>
              <a:rPr lang="hu-HU" sz="2000" dirty="0">
                <a:latin typeface="Bookman Old Style" panose="02050604050505020204" pitchFamily="18" charset="0"/>
              </a:rPr>
              <a:t> klubokban önkéntes tevékenységet folytatnak</a:t>
            </a:r>
            <a:r>
              <a:rPr lang="hu-HU" sz="2000" dirty="0" smtClean="0">
                <a:latin typeface="Bookman Old Style" panose="02050604050505020204" pitchFamily="18" charset="0"/>
              </a:rPr>
              <a:t>.</a:t>
            </a:r>
          </a:p>
          <a:p>
            <a:pPr lvl="1">
              <a:tabLst>
                <a:tab pos="630238" algn="l"/>
              </a:tabLst>
            </a:pPr>
            <a:endParaRPr lang="hu-HU" sz="2000" dirty="0">
              <a:latin typeface="Bookman Old Style" panose="02050604050505020204" pitchFamily="18" charset="0"/>
            </a:endParaRPr>
          </a:p>
          <a:p>
            <a:pPr lvl="1">
              <a:tabLst>
                <a:tab pos="630238" algn="l"/>
              </a:tabLst>
            </a:pPr>
            <a:r>
              <a:rPr lang="hu-HU" sz="2000" b="1" dirty="0" smtClean="0">
                <a:latin typeface="Bookman Old Style" panose="02050604050505020204" pitchFamily="18" charset="0"/>
              </a:rPr>
              <a:t>Célcsoportok</a:t>
            </a:r>
          </a:p>
          <a:p>
            <a:pPr lvl="1">
              <a:tabLst>
                <a:tab pos="630238" algn="l"/>
              </a:tabLst>
            </a:pPr>
            <a:endParaRPr lang="hu-HU" sz="2000" b="1" dirty="0" smtClean="0">
              <a:latin typeface="Bookman Old Style" panose="02050604050505020204" pitchFamily="18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  <a:tabLst>
                <a:tab pos="630238" algn="l"/>
              </a:tabLst>
            </a:pPr>
            <a:r>
              <a:rPr lang="hu-HU" sz="2000" dirty="0" smtClean="0">
                <a:latin typeface="Bookman Old Style" panose="02050604050505020204" pitchFamily="18" charset="0"/>
              </a:rPr>
              <a:t>Felsőoktatási </a:t>
            </a:r>
            <a:r>
              <a:rPr lang="hu-HU" sz="2000" dirty="0">
                <a:latin typeface="Bookman Old Style" panose="02050604050505020204" pitchFamily="18" charset="0"/>
              </a:rPr>
              <a:t>intézmények hallgatói, akik a jövő generációjának </a:t>
            </a:r>
            <a:r>
              <a:rPr lang="hu-HU" sz="2000" dirty="0" smtClean="0">
                <a:latin typeface="Bookman Old Style" panose="02050604050505020204" pitchFamily="18" charset="0"/>
              </a:rPr>
              <a:t>tudatformálói.</a:t>
            </a:r>
          </a:p>
          <a:p>
            <a:pPr marL="800100" lvl="1" indent="-342900">
              <a:buFont typeface="Arial" panose="020B0604020202020204" pitchFamily="34" charset="0"/>
              <a:buChar char="•"/>
              <a:tabLst>
                <a:tab pos="630238" algn="l"/>
              </a:tabLst>
            </a:pPr>
            <a:r>
              <a:rPr lang="hu-HU" sz="2000" dirty="0" err="1" smtClean="0">
                <a:latin typeface="Bookman Old Style" panose="02050604050505020204" pitchFamily="18" charset="0"/>
              </a:rPr>
              <a:t>Grassroots</a:t>
            </a:r>
            <a:r>
              <a:rPr lang="hu-HU" sz="2000" dirty="0" smtClean="0">
                <a:latin typeface="Bookman Old Style" panose="02050604050505020204" pitchFamily="18" charset="0"/>
              </a:rPr>
              <a:t> </a:t>
            </a:r>
            <a:r>
              <a:rPr lang="hu-HU" sz="2000" dirty="0">
                <a:latin typeface="Bookman Old Style" panose="02050604050505020204" pitchFamily="18" charset="0"/>
              </a:rPr>
              <a:t>kluboknál dolgozó önkéntesek, akik a forráshiánnyal működő amatőr klubok munkáját segítik.</a:t>
            </a:r>
          </a:p>
        </p:txBody>
      </p:sp>
    </p:spTree>
    <p:extLst>
      <p:ext uri="{BB962C8B-B14F-4D97-AF65-F5344CB8AC3E}">
        <p14:creationId xmlns:p14="http://schemas.microsoft.com/office/powerpoint/2010/main" val="358534694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832768" y="245623"/>
            <a:ext cx="8697913" cy="1143000"/>
          </a:xfrm>
        </p:spPr>
        <p:txBody>
          <a:bodyPr>
            <a:normAutofit/>
          </a:bodyPr>
          <a:lstStyle/>
          <a:p>
            <a:pPr algn="ctr"/>
            <a:r>
              <a:rPr lang="hu-HU" sz="2400" b="1" dirty="0">
                <a:latin typeface="Bookman Old Style" panose="02050604050505020204" pitchFamily="18" charset="0"/>
              </a:rPr>
              <a:t>MLSZ </a:t>
            </a:r>
            <a:r>
              <a:rPr lang="hu-HU" sz="2400" b="1" dirty="0" err="1">
                <a:latin typeface="Bookman Old Style" panose="02050604050505020204" pitchFamily="18" charset="0"/>
              </a:rPr>
              <a:t>Grassroots</a:t>
            </a:r>
            <a:r>
              <a:rPr lang="hu-HU" sz="2400" b="1" dirty="0">
                <a:latin typeface="Bookman Old Style" panose="02050604050505020204" pitchFamily="18" charset="0"/>
              </a:rPr>
              <a:t> Önkéntes Szervező Tanfolyam</a:t>
            </a:r>
          </a:p>
        </p:txBody>
      </p:sp>
      <p:pic>
        <p:nvPicPr>
          <p:cNvPr id="27" name="Kép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81" y="214651"/>
            <a:ext cx="1072394" cy="1022515"/>
          </a:xfrm>
          <a:prstGeom prst="rect">
            <a:avLst/>
          </a:prstGeom>
        </p:spPr>
      </p:pic>
      <p:pic>
        <p:nvPicPr>
          <p:cNvPr id="29" name="Kép 2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2190" y="10850"/>
            <a:ext cx="959810" cy="1626797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6078" y="1127391"/>
            <a:ext cx="10195610" cy="5730609"/>
          </a:xfrm>
          <a:prstGeom prst="rect">
            <a:avLst/>
          </a:prstGeom>
        </p:spPr>
      </p:pic>
      <p:sp>
        <p:nvSpPr>
          <p:cNvPr id="3" name="Téglalap 2"/>
          <p:cNvSpPr/>
          <p:nvPr/>
        </p:nvSpPr>
        <p:spPr>
          <a:xfrm>
            <a:off x="1330721" y="1032931"/>
            <a:ext cx="9706826" cy="156966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lang="hu-HU" sz="2000" b="1" dirty="0" smtClean="0">
              <a:solidFill>
                <a:srgbClr val="FF0000"/>
              </a:solidFill>
              <a:latin typeface="Bookman Old Style" panose="02050604050505020204" pitchFamily="18" charset="0"/>
            </a:endParaRPr>
          </a:p>
          <a:p>
            <a:endParaRPr lang="hu-HU" sz="2000" b="1" dirty="0">
              <a:solidFill>
                <a:srgbClr val="FF0000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hu-HU" sz="2000" b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Az </a:t>
            </a:r>
            <a:r>
              <a:rPr lang="hu-HU" sz="2000" b="1" dirty="0">
                <a:solidFill>
                  <a:srgbClr val="FF0000"/>
                </a:solidFill>
                <a:latin typeface="Bookman Old Style" panose="02050604050505020204" pitchFamily="18" charset="0"/>
              </a:rPr>
              <a:t>Önkéntes </a:t>
            </a:r>
            <a:r>
              <a:rPr lang="hu-HU" sz="2000" b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útja</a:t>
            </a:r>
          </a:p>
          <a:p>
            <a:endParaRPr lang="hu-HU" b="1" dirty="0">
              <a:solidFill>
                <a:srgbClr val="FF0000"/>
              </a:solidFill>
              <a:latin typeface="Bookman Old Style" panose="02050604050505020204" pitchFamily="18" charset="0"/>
            </a:endParaRPr>
          </a:p>
          <a:p>
            <a:endParaRPr lang="hu-HU" b="1" dirty="0">
              <a:solidFill>
                <a:srgbClr val="FF00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1447800" y="6457950"/>
            <a:ext cx="958974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67052298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832768" y="245623"/>
            <a:ext cx="8697913" cy="1143000"/>
          </a:xfrm>
        </p:spPr>
        <p:txBody>
          <a:bodyPr>
            <a:normAutofit/>
          </a:bodyPr>
          <a:lstStyle/>
          <a:p>
            <a:pPr algn="ctr"/>
            <a:r>
              <a:rPr lang="hu-HU" sz="2400" b="1" dirty="0">
                <a:latin typeface="Bookman Old Style" panose="02050604050505020204" pitchFamily="18" charset="0"/>
              </a:rPr>
              <a:t>MLSZ </a:t>
            </a:r>
            <a:r>
              <a:rPr lang="hu-HU" sz="2400" b="1" dirty="0" err="1">
                <a:latin typeface="Bookman Old Style" panose="02050604050505020204" pitchFamily="18" charset="0"/>
              </a:rPr>
              <a:t>Grassroots</a:t>
            </a:r>
            <a:r>
              <a:rPr lang="hu-HU" sz="2400" b="1" dirty="0">
                <a:latin typeface="Bookman Old Style" panose="02050604050505020204" pitchFamily="18" charset="0"/>
              </a:rPr>
              <a:t> Önkéntes Szervező Tanfolyam</a:t>
            </a:r>
          </a:p>
        </p:txBody>
      </p:sp>
      <p:pic>
        <p:nvPicPr>
          <p:cNvPr id="27" name="Kép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81" y="214651"/>
            <a:ext cx="1072394" cy="1022515"/>
          </a:xfrm>
          <a:prstGeom prst="rect">
            <a:avLst/>
          </a:prstGeom>
        </p:spPr>
      </p:pic>
      <p:pic>
        <p:nvPicPr>
          <p:cNvPr id="29" name="Kép 2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2190" y="10850"/>
            <a:ext cx="959810" cy="1626797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5531" y="1133475"/>
            <a:ext cx="10184785" cy="5724525"/>
          </a:xfrm>
          <a:prstGeom prst="rect">
            <a:avLst/>
          </a:prstGeom>
        </p:spPr>
      </p:pic>
      <p:sp>
        <p:nvSpPr>
          <p:cNvPr id="8" name="Téglalap 7"/>
          <p:cNvSpPr/>
          <p:nvPr/>
        </p:nvSpPr>
        <p:spPr>
          <a:xfrm>
            <a:off x="1328311" y="1133475"/>
            <a:ext cx="9706826" cy="95410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hu-HU" sz="2000" b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Az </a:t>
            </a:r>
            <a:r>
              <a:rPr lang="hu-HU" sz="2000" b="1" dirty="0">
                <a:solidFill>
                  <a:srgbClr val="FF0000"/>
                </a:solidFill>
                <a:latin typeface="Bookman Old Style" panose="02050604050505020204" pitchFamily="18" charset="0"/>
              </a:rPr>
              <a:t>Önkéntes </a:t>
            </a:r>
            <a:r>
              <a:rPr lang="hu-HU" sz="2000" b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útja</a:t>
            </a:r>
          </a:p>
          <a:p>
            <a:endParaRPr lang="hu-HU" b="1" dirty="0">
              <a:solidFill>
                <a:srgbClr val="FF0000"/>
              </a:solidFill>
              <a:latin typeface="Bookman Old Style" panose="02050604050505020204" pitchFamily="18" charset="0"/>
            </a:endParaRPr>
          </a:p>
          <a:p>
            <a:endParaRPr lang="hu-HU" b="1" dirty="0">
              <a:solidFill>
                <a:srgbClr val="FF00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9" name="Szövegdoboz 8"/>
          <p:cNvSpPr txBox="1"/>
          <p:nvPr/>
        </p:nvSpPr>
        <p:spPr>
          <a:xfrm>
            <a:off x="1447800" y="6457950"/>
            <a:ext cx="958974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  <p:sp>
        <p:nvSpPr>
          <p:cNvPr id="4" name="Szövegdoboz 3"/>
          <p:cNvSpPr txBox="1"/>
          <p:nvPr/>
        </p:nvSpPr>
        <p:spPr>
          <a:xfrm>
            <a:off x="9686925" y="1990725"/>
            <a:ext cx="40957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3807195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832768" y="245623"/>
            <a:ext cx="8697913" cy="1143000"/>
          </a:xfrm>
        </p:spPr>
        <p:txBody>
          <a:bodyPr>
            <a:normAutofit/>
          </a:bodyPr>
          <a:lstStyle/>
          <a:p>
            <a:pPr algn="ctr"/>
            <a:r>
              <a:rPr lang="hu-HU" sz="2400" b="1" dirty="0">
                <a:latin typeface="Bookman Old Style" panose="02050604050505020204" pitchFamily="18" charset="0"/>
              </a:rPr>
              <a:t>MLSZ </a:t>
            </a:r>
            <a:r>
              <a:rPr lang="hu-HU" sz="2400" b="1" dirty="0" err="1">
                <a:latin typeface="Bookman Old Style" panose="02050604050505020204" pitchFamily="18" charset="0"/>
              </a:rPr>
              <a:t>Grassroots</a:t>
            </a:r>
            <a:r>
              <a:rPr lang="hu-HU" sz="2400" b="1" dirty="0">
                <a:latin typeface="Bookman Old Style" panose="02050604050505020204" pitchFamily="18" charset="0"/>
              </a:rPr>
              <a:t> Önkéntes Szervező Tanfolyam</a:t>
            </a:r>
          </a:p>
        </p:txBody>
      </p:sp>
      <p:pic>
        <p:nvPicPr>
          <p:cNvPr id="27" name="Kép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81" y="214651"/>
            <a:ext cx="1072394" cy="1022515"/>
          </a:xfrm>
          <a:prstGeom prst="rect">
            <a:avLst/>
          </a:prstGeom>
        </p:spPr>
      </p:pic>
      <p:pic>
        <p:nvPicPr>
          <p:cNvPr id="29" name="Kép 2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2190" y="10850"/>
            <a:ext cx="959810" cy="1626797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5575" y="1133476"/>
            <a:ext cx="10024981" cy="5634704"/>
          </a:xfrm>
          <a:prstGeom prst="rect">
            <a:avLst/>
          </a:prstGeom>
        </p:spPr>
      </p:pic>
      <p:sp>
        <p:nvSpPr>
          <p:cNvPr id="11" name="Szövegdoboz 10"/>
          <p:cNvSpPr txBox="1"/>
          <p:nvPr/>
        </p:nvSpPr>
        <p:spPr>
          <a:xfrm>
            <a:off x="1453191" y="6398848"/>
            <a:ext cx="958974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  <p:sp>
        <p:nvSpPr>
          <p:cNvPr id="3" name="Szövegdoboz 2"/>
          <p:cNvSpPr txBox="1"/>
          <p:nvPr/>
        </p:nvSpPr>
        <p:spPr>
          <a:xfrm>
            <a:off x="1523664" y="1283704"/>
            <a:ext cx="944880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2000" b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Az Önkéntes útja</a:t>
            </a:r>
          </a:p>
          <a:p>
            <a:endParaRPr lang="hu-HU" sz="2000" b="1" dirty="0">
              <a:solidFill>
                <a:srgbClr val="FF00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9515475" y="1714500"/>
            <a:ext cx="1343025" cy="9525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29555268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832768" y="245623"/>
            <a:ext cx="8697913" cy="1143000"/>
          </a:xfrm>
        </p:spPr>
        <p:txBody>
          <a:bodyPr>
            <a:normAutofit/>
          </a:bodyPr>
          <a:lstStyle/>
          <a:p>
            <a:pPr algn="ctr"/>
            <a:r>
              <a:rPr lang="hu-HU" sz="2400" b="1" dirty="0">
                <a:latin typeface="Bookman Old Style" panose="02050604050505020204" pitchFamily="18" charset="0"/>
              </a:rPr>
              <a:t>MLSZ </a:t>
            </a:r>
            <a:r>
              <a:rPr lang="hu-HU" sz="2400" b="1" dirty="0" err="1">
                <a:latin typeface="Bookman Old Style" panose="02050604050505020204" pitchFamily="18" charset="0"/>
              </a:rPr>
              <a:t>Grassroots</a:t>
            </a:r>
            <a:r>
              <a:rPr lang="hu-HU" sz="2400" b="1" dirty="0">
                <a:latin typeface="Bookman Old Style" panose="02050604050505020204" pitchFamily="18" charset="0"/>
              </a:rPr>
              <a:t> Önkéntes Szervező Tanfolyam</a:t>
            </a:r>
          </a:p>
        </p:txBody>
      </p:sp>
      <p:pic>
        <p:nvPicPr>
          <p:cNvPr id="27" name="Kép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81" y="214651"/>
            <a:ext cx="1072394" cy="1022515"/>
          </a:xfrm>
          <a:prstGeom prst="rect">
            <a:avLst/>
          </a:prstGeom>
        </p:spPr>
      </p:pic>
      <p:pic>
        <p:nvPicPr>
          <p:cNvPr id="29" name="Kép 2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2190" y="10850"/>
            <a:ext cx="959810" cy="1626797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6910" y="1162050"/>
            <a:ext cx="10133946" cy="5695950"/>
          </a:xfrm>
          <a:prstGeom prst="rect">
            <a:avLst/>
          </a:prstGeom>
        </p:spPr>
      </p:pic>
      <p:sp>
        <p:nvSpPr>
          <p:cNvPr id="12" name="Szövegdoboz 11"/>
          <p:cNvSpPr txBox="1"/>
          <p:nvPr/>
        </p:nvSpPr>
        <p:spPr>
          <a:xfrm>
            <a:off x="1439009" y="6488668"/>
            <a:ext cx="958974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  <p:sp>
        <p:nvSpPr>
          <p:cNvPr id="13" name="Szövegdoboz 12"/>
          <p:cNvSpPr txBox="1"/>
          <p:nvPr/>
        </p:nvSpPr>
        <p:spPr>
          <a:xfrm>
            <a:off x="1509483" y="1388623"/>
            <a:ext cx="944880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2000" b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Az Önkéntes útja</a:t>
            </a:r>
          </a:p>
          <a:p>
            <a:endParaRPr lang="hu-HU" sz="2000" b="1" dirty="0">
              <a:solidFill>
                <a:srgbClr val="FF00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9544050" y="1809750"/>
            <a:ext cx="1414233" cy="74295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51753116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832768" y="245623"/>
            <a:ext cx="8697913" cy="1143000"/>
          </a:xfrm>
        </p:spPr>
        <p:txBody>
          <a:bodyPr>
            <a:normAutofit/>
          </a:bodyPr>
          <a:lstStyle/>
          <a:p>
            <a:pPr algn="ctr"/>
            <a:r>
              <a:rPr lang="hu-HU" sz="2400" b="1" dirty="0">
                <a:latin typeface="Bookman Old Style" panose="02050604050505020204" pitchFamily="18" charset="0"/>
              </a:rPr>
              <a:t>MLSZ </a:t>
            </a:r>
            <a:r>
              <a:rPr lang="hu-HU" sz="2400" b="1" dirty="0" err="1">
                <a:latin typeface="Bookman Old Style" panose="02050604050505020204" pitchFamily="18" charset="0"/>
              </a:rPr>
              <a:t>Grassroots</a:t>
            </a:r>
            <a:r>
              <a:rPr lang="hu-HU" sz="2400" b="1" dirty="0">
                <a:latin typeface="Bookman Old Style" panose="02050604050505020204" pitchFamily="18" charset="0"/>
              </a:rPr>
              <a:t> Önkéntes Szervező Tanfolyam</a:t>
            </a:r>
          </a:p>
        </p:txBody>
      </p:sp>
      <p:pic>
        <p:nvPicPr>
          <p:cNvPr id="27" name="Kép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81" y="214651"/>
            <a:ext cx="1072394" cy="1022515"/>
          </a:xfrm>
          <a:prstGeom prst="rect">
            <a:avLst/>
          </a:prstGeom>
        </p:spPr>
      </p:pic>
      <p:pic>
        <p:nvPicPr>
          <p:cNvPr id="29" name="Kép 2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2190" y="10850"/>
            <a:ext cx="959810" cy="1626797"/>
          </a:xfrm>
          <a:prstGeom prst="rect">
            <a:avLst/>
          </a:prstGeom>
        </p:spPr>
      </p:pic>
      <p:sp>
        <p:nvSpPr>
          <p:cNvPr id="3" name="Téglalap 2"/>
          <p:cNvSpPr/>
          <p:nvPr/>
        </p:nvSpPr>
        <p:spPr>
          <a:xfrm>
            <a:off x="419099" y="1533465"/>
            <a:ext cx="9134475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000" b="1" dirty="0" smtClean="0">
                <a:latin typeface="Bookman Old Style" panose="02050604050505020204" pitchFamily="18" charset="0"/>
              </a:rPr>
              <a:t>Összegzés</a:t>
            </a:r>
          </a:p>
          <a:p>
            <a:endParaRPr lang="hu-HU" sz="2000" b="1" dirty="0">
              <a:latin typeface="Bookman Old Style" panose="020506040505050202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dirty="0">
                <a:latin typeface="Bookman Old Style" panose="02050604050505020204" pitchFamily="18" charset="0"/>
              </a:rPr>
              <a:t>A grundfoci és más önszervezésben játszott játékok fontosak, de az „igazi” futballnak szervezettnek kell lennie.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dirty="0">
                <a:latin typeface="Bookman Old Style" panose="02050604050505020204" pitchFamily="18" charset="0"/>
              </a:rPr>
              <a:t>A kluboknak kell lenniük a közösségek helyszíneinek (összetartozás).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dirty="0">
                <a:latin typeface="Bookman Old Style" panose="02050604050505020204" pitchFamily="18" charset="0"/>
              </a:rPr>
              <a:t>A klubminőség: növekedés vagy lemorzsolódás…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dirty="0">
                <a:latin typeface="Bookman Old Style" panose="02050604050505020204" pitchFamily="18" charset="0"/>
              </a:rPr>
              <a:t>A játékosok potenciális klub önkéntesek.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dirty="0">
                <a:latin typeface="Bookman Old Style" panose="02050604050505020204" pitchFamily="18" charset="0"/>
              </a:rPr>
              <a:t>A </a:t>
            </a:r>
            <a:r>
              <a:rPr lang="hu-HU" sz="2000" dirty="0" smtClean="0">
                <a:latin typeface="Bookman Old Style" panose="02050604050505020204" pitchFamily="18" charset="0"/>
              </a:rPr>
              <a:t>körzetek</a:t>
            </a:r>
            <a:r>
              <a:rPr lang="hu-HU" sz="2000" dirty="0">
                <a:latin typeface="Bookman Old Style" panose="02050604050505020204" pitchFamily="18" charset="0"/>
              </a:rPr>
              <a:t>, </a:t>
            </a:r>
            <a:r>
              <a:rPr lang="hu-HU" sz="2000" dirty="0" smtClean="0">
                <a:latin typeface="Bookman Old Style" panose="02050604050505020204" pitchFamily="18" charset="0"/>
              </a:rPr>
              <a:t>régiós </a:t>
            </a:r>
            <a:r>
              <a:rPr lang="hu-HU" sz="2000" dirty="0">
                <a:latin typeface="Bookman Old Style" panose="02050604050505020204" pitchFamily="18" charset="0"/>
              </a:rPr>
              <a:t>s</a:t>
            </a:r>
            <a:r>
              <a:rPr lang="hu-HU" sz="2000" dirty="0" smtClean="0">
                <a:latin typeface="Bookman Old Style" panose="02050604050505020204" pitchFamily="18" charset="0"/>
              </a:rPr>
              <a:t>zövetségek </a:t>
            </a:r>
            <a:r>
              <a:rPr lang="hu-HU" sz="2000" dirty="0">
                <a:latin typeface="Bookman Old Style" panose="02050604050505020204" pitchFamily="18" charset="0"/>
              </a:rPr>
              <a:t>és az </a:t>
            </a:r>
            <a:r>
              <a:rPr lang="hu-HU" sz="2000" dirty="0" smtClean="0">
                <a:latin typeface="Bookman Old Style" panose="02050604050505020204" pitchFamily="18" charset="0"/>
              </a:rPr>
              <a:t>országos </a:t>
            </a:r>
            <a:r>
              <a:rPr lang="hu-HU" sz="2000" dirty="0">
                <a:latin typeface="Bookman Old Style" panose="02050604050505020204" pitchFamily="18" charset="0"/>
              </a:rPr>
              <a:t>s</a:t>
            </a:r>
            <a:r>
              <a:rPr lang="hu-HU" sz="2000" dirty="0" smtClean="0">
                <a:latin typeface="Bookman Old Style" panose="02050604050505020204" pitchFamily="18" charset="0"/>
              </a:rPr>
              <a:t>zövetség </a:t>
            </a:r>
            <a:r>
              <a:rPr lang="hu-HU" sz="2000" dirty="0">
                <a:latin typeface="Bookman Old Style" panose="02050604050505020204" pitchFamily="18" charset="0"/>
              </a:rPr>
              <a:t>a támogató szervezetei a kluboknak és azok csapatainak.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dirty="0">
                <a:latin typeface="Bookman Old Style" panose="02050604050505020204" pitchFamily="18" charset="0"/>
              </a:rPr>
              <a:t>A Nemzeti Válogatott és a Nemzeti Bajnokság az „Álmok Platformja”.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dirty="0">
                <a:latin typeface="Bookman Old Style" panose="02050604050505020204" pitchFamily="18" charset="0"/>
              </a:rPr>
              <a:t>A futball 90-95%-a körzeti szinten van jelen.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dirty="0">
                <a:latin typeface="Bookman Old Style" panose="02050604050505020204" pitchFamily="18" charset="0"/>
              </a:rPr>
              <a:t>A játékosoknak mutatni kell egy folyamatos utat.</a:t>
            </a:r>
          </a:p>
        </p:txBody>
      </p:sp>
      <p:pic>
        <p:nvPicPr>
          <p:cNvPr id="10" name="Picture 4" descr="Képtalálat a következőre: „grassroots labdarúgás”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5430" y="2018286"/>
            <a:ext cx="2619375" cy="174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Képtalálat a következőre: „grassroots labdarúgás”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3815" y="4642146"/>
            <a:ext cx="3750990" cy="2115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851581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ím 1"/>
          <p:cNvSpPr txBox="1">
            <a:spLocks/>
          </p:cNvSpPr>
          <p:nvPr/>
        </p:nvSpPr>
        <p:spPr>
          <a:xfrm>
            <a:off x="1415967" y="536216"/>
            <a:ext cx="9635827" cy="57606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hu-HU" sz="2400" b="1" dirty="0">
                <a:latin typeface="Bookman Old Style" panose="02050604050505020204" pitchFamily="18" charset="0"/>
              </a:rPr>
              <a:t>A </a:t>
            </a:r>
            <a:r>
              <a:rPr lang="hu-HU" sz="2400" b="1" dirty="0" err="1" smtClean="0">
                <a:latin typeface="Bookman Old Style" panose="02050604050505020204" pitchFamily="18" charset="0"/>
              </a:rPr>
              <a:t>grassroots</a:t>
            </a:r>
            <a:r>
              <a:rPr lang="hu-HU" sz="2400" b="1" dirty="0" smtClean="0">
                <a:latin typeface="Bookman Old Style" panose="02050604050505020204" pitchFamily="18" charset="0"/>
              </a:rPr>
              <a:t> labdarúgás értékei</a:t>
            </a:r>
            <a:endParaRPr lang="hu-HU" sz="2400" b="1" dirty="0">
              <a:latin typeface="Bookman Old Style" panose="02050604050505020204" pitchFamily="18" charset="0"/>
            </a:endParaRPr>
          </a:p>
          <a:p>
            <a:pPr>
              <a:defRPr/>
            </a:pPr>
            <a:endParaRPr lang="hu-HU" sz="2400" b="1" dirty="0">
              <a:latin typeface="Bookman Old Style" panose="02050604050505020204" pitchFamily="18" charset="0"/>
            </a:endParaRPr>
          </a:p>
          <a:p>
            <a:pPr>
              <a:defRPr/>
            </a:pPr>
            <a:endParaRPr lang="hu-HU" sz="5400" b="1" dirty="0">
              <a:latin typeface="Bookman Old Style" panose="02050604050505020204" pitchFamily="18" charset="0"/>
            </a:endParaRP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81" y="214651"/>
            <a:ext cx="1072394" cy="1022515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2190" y="10850"/>
            <a:ext cx="959810" cy="1626797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 rotWithShape="1">
          <a:blip r:embed="rId4"/>
          <a:srcRect l="5078" t="24092" r="1827" b="18691"/>
          <a:stretch/>
        </p:blipFill>
        <p:spPr>
          <a:xfrm>
            <a:off x="1661880" y="2337474"/>
            <a:ext cx="9144000" cy="3665862"/>
          </a:xfrm>
          <a:prstGeom prst="rect">
            <a:avLst/>
          </a:prstGeom>
        </p:spPr>
      </p:pic>
      <p:sp>
        <p:nvSpPr>
          <p:cNvPr id="4" name="Téglalap 3"/>
          <p:cNvSpPr/>
          <p:nvPr/>
        </p:nvSpPr>
        <p:spPr>
          <a:xfrm>
            <a:off x="7093345" y="2587016"/>
            <a:ext cx="4138845" cy="34163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2400" dirty="0">
                <a:latin typeface="Bookman Old Style" panose="02050604050505020204" pitchFamily="18" charset="0"/>
              </a:rPr>
              <a:t>O</a:t>
            </a:r>
            <a:r>
              <a:rPr lang="hu-HU" sz="2400" dirty="0" smtClean="0">
                <a:latin typeface="Bookman Old Style" panose="02050604050505020204" pitchFamily="18" charset="0"/>
              </a:rPr>
              <a:t>ktatás</a:t>
            </a:r>
            <a:endParaRPr lang="hu-HU" sz="2400" dirty="0">
              <a:latin typeface="Bookman Old Style" panose="020506040505050202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2400" dirty="0">
                <a:latin typeface="Bookman Old Style" panose="02050604050505020204" pitchFamily="18" charset="0"/>
              </a:rPr>
              <a:t>E</a:t>
            </a:r>
            <a:r>
              <a:rPr lang="hu-HU" sz="2400" dirty="0" smtClean="0">
                <a:latin typeface="Bookman Old Style" panose="02050604050505020204" pitchFamily="18" charset="0"/>
              </a:rPr>
              <a:t>gészség</a:t>
            </a:r>
            <a:endParaRPr lang="hu-HU" sz="2400" dirty="0">
              <a:latin typeface="Bookman Old Style" panose="020506040505050202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2400" dirty="0">
                <a:latin typeface="Bookman Old Style" panose="02050604050505020204" pitchFamily="18" charset="0"/>
              </a:rPr>
              <a:t>S</a:t>
            </a:r>
            <a:r>
              <a:rPr lang="hu-HU" sz="2400" dirty="0" smtClean="0">
                <a:latin typeface="Bookman Old Style" panose="02050604050505020204" pitchFamily="18" charset="0"/>
              </a:rPr>
              <a:t>zociális </a:t>
            </a:r>
            <a:r>
              <a:rPr lang="hu-HU" sz="2400" dirty="0">
                <a:latin typeface="Bookman Old Style" panose="02050604050505020204" pitchFamily="18" charset="0"/>
              </a:rPr>
              <a:t>előnyök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2400" dirty="0">
                <a:latin typeface="Bookman Old Style" panose="02050604050505020204" pitchFamily="18" charset="0"/>
              </a:rPr>
              <a:t>S</a:t>
            </a:r>
            <a:r>
              <a:rPr lang="hu-HU" sz="2400" dirty="0" smtClean="0">
                <a:latin typeface="Bookman Old Style" panose="02050604050505020204" pitchFamily="18" charset="0"/>
              </a:rPr>
              <a:t>portfejlesztés</a:t>
            </a:r>
            <a:endParaRPr lang="hu-HU" sz="2400" dirty="0">
              <a:latin typeface="Bookman Old Style" panose="020506040505050202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2400" dirty="0">
                <a:latin typeface="Bookman Old Style" panose="02050604050505020204" pitchFamily="18" charset="0"/>
              </a:rPr>
              <a:t>E</a:t>
            </a:r>
            <a:r>
              <a:rPr lang="hu-HU" sz="2400" dirty="0" smtClean="0">
                <a:latin typeface="Bookman Old Style" panose="02050604050505020204" pitchFamily="18" charset="0"/>
              </a:rPr>
              <a:t>gyéni </a:t>
            </a:r>
            <a:r>
              <a:rPr lang="hu-HU" sz="2400" dirty="0">
                <a:latin typeface="Bookman Old Style" panose="02050604050505020204" pitchFamily="18" charset="0"/>
              </a:rPr>
              <a:t>teljesítmények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2400" dirty="0">
                <a:latin typeface="Bookman Old Style" panose="02050604050505020204" pitchFamily="18" charset="0"/>
              </a:rPr>
              <a:t>P</a:t>
            </a:r>
            <a:r>
              <a:rPr lang="hu-HU" sz="2400" dirty="0" smtClean="0">
                <a:latin typeface="Bookman Old Style" panose="02050604050505020204" pitchFamily="18" charset="0"/>
              </a:rPr>
              <a:t>olitika</a:t>
            </a:r>
            <a:endParaRPr lang="hu-HU" sz="2400" dirty="0">
              <a:latin typeface="Bookman Old Style" panose="020506040505050202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2400" dirty="0">
                <a:latin typeface="Bookman Old Style" panose="02050604050505020204" pitchFamily="18" charset="0"/>
              </a:rPr>
              <a:t>Ü</a:t>
            </a:r>
            <a:r>
              <a:rPr lang="hu-HU" sz="2400" dirty="0" smtClean="0">
                <a:latin typeface="Bookman Old Style" panose="02050604050505020204" pitchFamily="18" charset="0"/>
              </a:rPr>
              <a:t>zlet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hu-HU" sz="2400" dirty="0">
              <a:latin typeface="Bookman Old Style" panose="020506040505050202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hu-HU" sz="2400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3408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832768" y="245623"/>
            <a:ext cx="8697913" cy="1143000"/>
          </a:xfrm>
        </p:spPr>
        <p:txBody>
          <a:bodyPr>
            <a:normAutofit/>
          </a:bodyPr>
          <a:lstStyle/>
          <a:p>
            <a:pPr algn="ctr"/>
            <a:r>
              <a:rPr lang="hu-HU" sz="2400" b="1" dirty="0">
                <a:latin typeface="Bookman Old Style" panose="02050604050505020204" pitchFamily="18" charset="0"/>
              </a:rPr>
              <a:t>MLSZ </a:t>
            </a:r>
            <a:r>
              <a:rPr lang="hu-HU" sz="2400" b="1" dirty="0" err="1">
                <a:latin typeface="Bookman Old Style" panose="02050604050505020204" pitchFamily="18" charset="0"/>
              </a:rPr>
              <a:t>Grassroots</a:t>
            </a:r>
            <a:r>
              <a:rPr lang="hu-HU" sz="2400" b="1" dirty="0">
                <a:latin typeface="Bookman Old Style" panose="02050604050505020204" pitchFamily="18" charset="0"/>
              </a:rPr>
              <a:t> Önkéntes Szervező Tanfolyam</a:t>
            </a:r>
          </a:p>
        </p:txBody>
      </p:sp>
      <p:pic>
        <p:nvPicPr>
          <p:cNvPr id="27" name="Kép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81" y="214651"/>
            <a:ext cx="1072394" cy="1022515"/>
          </a:xfrm>
          <a:prstGeom prst="rect">
            <a:avLst/>
          </a:prstGeom>
        </p:spPr>
      </p:pic>
      <p:pic>
        <p:nvPicPr>
          <p:cNvPr id="29" name="Kép 2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2190" y="10850"/>
            <a:ext cx="959810" cy="1626797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5575" y="1132392"/>
            <a:ext cx="9987677" cy="5620834"/>
          </a:xfrm>
          <a:prstGeom prst="rect">
            <a:avLst/>
          </a:prstGeom>
        </p:spPr>
      </p:pic>
      <p:sp>
        <p:nvSpPr>
          <p:cNvPr id="4" name="Téglalap 3"/>
          <p:cNvSpPr/>
          <p:nvPr/>
        </p:nvSpPr>
        <p:spPr>
          <a:xfrm>
            <a:off x="1443036" y="1132392"/>
            <a:ext cx="9477375" cy="163121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lang="hu-HU" sz="2000" b="1" dirty="0" smtClean="0">
              <a:solidFill>
                <a:schemeClr val="bg2">
                  <a:lumMod val="50000"/>
                </a:schemeClr>
              </a:solidFill>
              <a:latin typeface="Bookman Old Style" panose="02050604050505020204" pitchFamily="18" charset="0"/>
            </a:endParaRPr>
          </a:p>
          <a:p>
            <a:endParaRPr lang="hu-HU" sz="2000" b="1" dirty="0">
              <a:solidFill>
                <a:schemeClr val="bg2">
                  <a:lumMod val="50000"/>
                </a:schemeClr>
              </a:solidFill>
              <a:latin typeface="Bookman Old Style" panose="02050604050505020204" pitchFamily="18" charset="0"/>
            </a:endParaRPr>
          </a:p>
          <a:p>
            <a:r>
              <a:rPr lang="hu-HU" sz="2000" b="1" dirty="0" smtClean="0">
                <a:solidFill>
                  <a:srgbClr val="00B0F0"/>
                </a:solidFill>
                <a:latin typeface="Bookman Old Style" panose="02050604050505020204" pitchFamily="18" charset="0"/>
              </a:rPr>
              <a:t>             Mit </a:t>
            </a:r>
            <a:r>
              <a:rPr lang="hu-HU" sz="2000" b="1" dirty="0">
                <a:solidFill>
                  <a:srgbClr val="00B0F0"/>
                </a:solidFill>
                <a:latin typeface="Bookman Old Style" panose="02050604050505020204" pitchFamily="18" charset="0"/>
              </a:rPr>
              <a:t>jelent a </a:t>
            </a:r>
            <a:r>
              <a:rPr lang="hu-HU" sz="2000" b="1" dirty="0" err="1">
                <a:solidFill>
                  <a:srgbClr val="00B0F0"/>
                </a:solidFill>
                <a:latin typeface="Bookman Old Style" panose="02050604050505020204" pitchFamily="18" charset="0"/>
              </a:rPr>
              <a:t>grassroots</a:t>
            </a:r>
            <a:r>
              <a:rPr lang="hu-HU" sz="2000" b="1" dirty="0">
                <a:solidFill>
                  <a:srgbClr val="00B0F0"/>
                </a:solidFill>
                <a:latin typeface="Bookman Old Style" panose="02050604050505020204" pitchFamily="18" charset="0"/>
              </a:rPr>
              <a:t> labdarúgás például Skóciában</a:t>
            </a:r>
            <a:r>
              <a:rPr lang="hu-HU" sz="2000" b="1" dirty="0" smtClean="0">
                <a:solidFill>
                  <a:srgbClr val="00B0F0"/>
                </a:solidFill>
                <a:latin typeface="Bookman Old Style" panose="02050604050505020204" pitchFamily="18" charset="0"/>
              </a:rPr>
              <a:t>?</a:t>
            </a:r>
          </a:p>
          <a:p>
            <a:endParaRPr lang="hu-HU" sz="2000" b="1" dirty="0" smtClean="0">
              <a:solidFill>
                <a:schemeClr val="bg2">
                  <a:lumMod val="50000"/>
                </a:schemeClr>
              </a:solidFill>
              <a:latin typeface="Bookman Old Style" panose="02050604050505020204" pitchFamily="18" charset="0"/>
            </a:endParaRPr>
          </a:p>
          <a:p>
            <a:endParaRPr lang="hu-HU" sz="2000" b="1" dirty="0" smtClean="0">
              <a:solidFill>
                <a:schemeClr val="bg2">
                  <a:lumMod val="50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13" name="Szövegdoboz 12"/>
          <p:cNvSpPr txBox="1"/>
          <p:nvPr/>
        </p:nvSpPr>
        <p:spPr>
          <a:xfrm>
            <a:off x="1541959" y="2363498"/>
            <a:ext cx="1512168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sz="20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gyerekek</a:t>
            </a:r>
            <a:endParaRPr lang="hu-HU" sz="2000" b="1" dirty="0">
              <a:solidFill>
                <a:srgbClr val="00206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4" name="Szövegdoboz 13"/>
          <p:cNvSpPr txBox="1"/>
          <p:nvPr/>
        </p:nvSpPr>
        <p:spPr>
          <a:xfrm>
            <a:off x="1832768" y="3102643"/>
            <a:ext cx="201533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sz="20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szabadidő</a:t>
            </a:r>
            <a:endParaRPr lang="hu-HU" sz="2000" b="1" dirty="0">
              <a:solidFill>
                <a:srgbClr val="00206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5" name="Szövegdoboz 14"/>
          <p:cNvSpPr txBox="1"/>
          <p:nvPr/>
        </p:nvSpPr>
        <p:spPr>
          <a:xfrm>
            <a:off x="4247059" y="2533016"/>
            <a:ext cx="1512168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sz="20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fiatalok</a:t>
            </a:r>
            <a:endParaRPr lang="hu-HU" sz="2000" b="1" dirty="0">
              <a:solidFill>
                <a:srgbClr val="00206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6" name="Szövegdoboz 15"/>
          <p:cNvSpPr txBox="1"/>
          <p:nvPr/>
        </p:nvSpPr>
        <p:spPr>
          <a:xfrm>
            <a:off x="6229413" y="2332961"/>
            <a:ext cx="1512168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sz="20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felnőttek</a:t>
            </a:r>
            <a:endParaRPr lang="hu-HU" sz="2000" b="1" dirty="0">
              <a:solidFill>
                <a:srgbClr val="00206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7" name="Szövegdoboz 16"/>
          <p:cNvSpPr txBox="1"/>
          <p:nvPr/>
        </p:nvSpPr>
        <p:spPr>
          <a:xfrm>
            <a:off x="3923916" y="3098618"/>
            <a:ext cx="240784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sz="20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versenyrendszer</a:t>
            </a:r>
            <a:endParaRPr lang="hu-HU" sz="2000" b="1" dirty="0">
              <a:solidFill>
                <a:srgbClr val="00206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8" name="Szövegdoboz 17"/>
          <p:cNvSpPr txBox="1"/>
          <p:nvPr/>
        </p:nvSpPr>
        <p:spPr>
          <a:xfrm>
            <a:off x="9336512" y="2320340"/>
            <a:ext cx="1512168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sz="20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veteránok</a:t>
            </a:r>
            <a:endParaRPr lang="hu-HU" sz="2000" b="1" dirty="0">
              <a:solidFill>
                <a:srgbClr val="00206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9" name="Szövegdoboz 18"/>
          <p:cNvSpPr txBox="1"/>
          <p:nvPr/>
        </p:nvSpPr>
        <p:spPr>
          <a:xfrm>
            <a:off x="6441798" y="2969523"/>
            <a:ext cx="2217069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20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é</a:t>
            </a:r>
            <a:r>
              <a:rPr lang="hu-HU" sz="20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leten át tartó      részvétel</a:t>
            </a:r>
            <a:endParaRPr lang="hu-HU" sz="2000" b="1" dirty="0">
              <a:solidFill>
                <a:srgbClr val="00206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0" name="Szövegdoboz 19"/>
          <p:cNvSpPr txBox="1"/>
          <p:nvPr/>
        </p:nvSpPr>
        <p:spPr>
          <a:xfrm>
            <a:off x="8768359" y="2944730"/>
            <a:ext cx="268567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sz="20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j</a:t>
            </a:r>
            <a:r>
              <a:rPr lang="hu-HU" sz="20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átékos képzés</a:t>
            </a:r>
            <a:endParaRPr lang="hu-HU" sz="2000" b="1" dirty="0">
              <a:solidFill>
                <a:srgbClr val="00206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1" name="Szövegdoboz 20"/>
          <p:cNvSpPr txBox="1"/>
          <p:nvPr/>
        </p:nvSpPr>
        <p:spPr>
          <a:xfrm>
            <a:off x="7860137" y="3858248"/>
            <a:ext cx="2036338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sz="20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oktatás</a:t>
            </a:r>
            <a:endParaRPr lang="hu-HU" sz="2000" b="1" dirty="0">
              <a:solidFill>
                <a:srgbClr val="00206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2" name="Szövegdoboz 21"/>
          <p:cNvSpPr txBox="1"/>
          <p:nvPr/>
        </p:nvSpPr>
        <p:spPr>
          <a:xfrm>
            <a:off x="9018513" y="4370302"/>
            <a:ext cx="1512168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sz="20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értékek</a:t>
            </a:r>
            <a:endParaRPr lang="hu-HU" sz="2000" b="1" dirty="0">
              <a:solidFill>
                <a:srgbClr val="00206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3" name="Szövegdoboz 22"/>
          <p:cNvSpPr txBox="1"/>
          <p:nvPr/>
        </p:nvSpPr>
        <p:spPr>
          <a:xfrm>
            <a:off x="8374487" y="5688153"/>
            <a:ext cx="1512168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sz="20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iskolák</a:t>
            </a:r>
            <a:endParaRPr lang="hu-HU" sz="2000" b="1" dirty="0">
              <a:solidFill>
                <a:srgbClr val="00206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4" name="Szövegdoboz 23"/>
          <p:cNvSpPr txBox="1"/>
          <p:nvPr/>
        </p:nvSpPr>
        <p:spPr>
          <a:xfrm>
            <a:off x="8374487" y="5082411"/>
            <a:ext cx="197767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sz="20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fogyatékosok</a:t>
            </a:r>
            <a:endParaRPr lang="hu-HU" sz="2000" b="1" dirty="0">
              <a:solidFill>
                <a:srgbClr val="00206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5" name="Szövegdoboz 24"/>
          <p:cNvSpPr txBox="1"/>
          <p:nvPr/>
        </p:nvSpPr>
        <p:spPr>
          <a:xfrm>
            <a:off x="5278862" y="4932527"/>
            <a:ext cx="2760238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sz="20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multikulturalizmus</a:t>
            </a:r>
            <a:endParaRPr lang="hu-HU" sz="2000" b="1" dirty="0">
              <a:solidFill>
                <a:srgbClr val="00206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6" name="Szövegdoboz 25"/>
          <p:cNvSpPr txBox="1"/>
          <p:nvPr/>
        </p:nvSpPr>
        <p:spPr>
          <a:xfrm>
            <a:off x="5269041" y="5667647"/>
            <a:ext cx="1941383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sz="20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önkéntesek</a:t>
            </a:r>
            <a:endParaRPr lang="hu-HU" sz="2000" b="1" dirty="0">
              <a:solidFill>
                <a:srgbClr val="00206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8" name="Szövegdoboz 27"/>
          <p:cNvSpPr txBox="1"/>
          <p:nvPr/>
        </p:nvSpPr>
        <p:spPr>
          <a:xfrm>
            <a:off x="2536779" y="5688153"/>
            <a:ext cx="171028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sz="20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egyenlőség</a:t>
            </a:r>
            <a:endParaRPr lang="hu-HU" sz="2000" b="1" dirty="0">
              <a:solidFill>
                <a:srgbClr val="00206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0" name="Szövegdoboz 29"/>
          <p:cNvSpPr txBox="1"/>
          <p:nvPr/>
        </p:nvSpPr>
        <p:spPr>
          <a:xfrm>
            <a:off x="1888981" y="4949008"/>
            <a:ext cx="2358078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sz="20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l</a:t>
            </a:r>
            <a:r>
              <a:rPr lang="hu-HU" sz="20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ányok/nők</a:t>
            </a:r>
            <a:endParaRPr lang="hu-HU" sz="2000" b="1" dirty="0">
              <a:solidFill>
                <a:srgbClr val="00206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1" name="Szövegdoboz 30"/>
          <p:cNvSpPr txBox="1"/>
          <p:nvPr/>
        </p:nvSpPr>
        <p:spPr>
          <a:xfrm>
            <a:off x="2734891" y="4216414"/>
            <a:ext cx="1512168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sz="20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öröm</a:t>
            </a:r>
            <a:endParaRPr lang="hu-HU" sz="2000" b="1" dirty="0">
              <a:solidFill>
                <a:srgbClr val="00206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2" name="Szövegdoboz 31"/>
          <p:cNvSpPr txBox="1"/>
          <p:nvPr/>
        </p:nvSpPr>
        <p:spPr>
          <a:xfrm>
            <a:off x="1004793" y="3788679"/>
            <a:ext cx="319355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sz="20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s</a:t>
            </a:r>
            <a:r>
              <a:rPr lang="hu-HU" sz="20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zociális érzékenység</a:t>
            </a:r>
            <a:endParaRPr lang="hu-HU" sz="2000" b="1" dirty="0">
              <a:solidFill>
                <a:srgbClr val="00206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3" name="Szövegdoboz 32"/>
          <p:cNvSpPr txBox="1"/>
          <p:nvPr/>
        </p:nvSpPr>
        <p:spPr>
          <a:xfrm>
            <a:off x="5425639" y="4012599"/>
            <a:ext cx="1512168" cy="40011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hu-HU" sz="20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KLUBOK</a:t>
            </a:r>
            <a:endParaRPr lang="hu-HU" sz="20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1304925" y="6276975"/>
            <a:ext cx="991832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  <p:sp>
        <p:nvSpPr>
          <p:cNvPr id="3" name="Szövegdoboz 2"/>
          <p:cNvSpPr txBox="1"/>
          <p:nvPr/>
        </p:nvSpPr>
        <p:spPr>
          <a:xfrm>
            <a:off x="8768909" y="3344840"/>
            <a:ext cx="207977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54609152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81" y="214651"/>
            <a:ext cx="1072394" cy="1022515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2190" y="10850"/>
            <a:ext cx="959810" cy="1626797"/>
          </a:xfrm>
          <a:prstGeom prst="rect">
            <a:avLst/>
          </a:prstGeom>
        </p:spPr>
      </p:pic>
      <p:sp>
        <p:nvSpPr>
          <p:cNvPr id="6" name="Cím 1"/>
          <p:cNvSpPr>
            <a:spLocks noGrp="1"/>
          </p:cNvSpPr>
          <p:nvPr>
            <p:ph type="title"/>
          </p:nvPr>
        </p:nvSpPr>
        <p:spPr>
          <a:xfrm>
            <a:off x="1832768" y="245623"/>
            <a:ext cx="8697913" cy="1143000"/>
          </a:xfrm>
        </p:spPr>
        <p:txBody>
          <a:bodyPr>
            <a:normAutofit/>
          </a:bodyPr>
          <a:lstStyle/>
          <a:p>
            <a:pPr algn="ctr"/>
            <a:r>
              <a:rPr lang="hu-HU" sz="2400" b="1" dirty="0">
                <a:latin typeface="Bookman Old Style" panose="02050604050505020204" pitchFamily="18" charset="0"/>
              </a:rPr>
              <a:t>MLSZ </a:t>
            </a:r>
            <a:r>
              <a:rPr lang="hu-HU" sz="2400" b="1" dirty="0" err="1">
                <a:latin typeface="Bookman Old Style" panose="02050604050505020204" pitchFamily="18" charset="0"/>
              </a:rPr>
              <a:t>Grassroots</a:t>
            </a:r>
            <a:r>
              <a:rPr lang="hu-HU" sz="2400" b="1" dirty="0">
                <a:latin typeface="Bookman Old Style" panose="02050604050505020204" pitchFamily="18" charset="0"/>
              </a:rPr>
              <a:t> Önkéntes Szervező Tanfolyam</a:t>
            </a:r>
          </a:p>
        </p:txBody>
      </p:sp>
      <p:sp>
        <p:nvSpPr>
          <p:cNvPr id="7" name="Szövegdoboz 6"/>
          <p:cNvSpPr txBox="1"/>
          <p:nvPr/>
        </p:nvSpPr>
        <p:spPr>
          <a:xfrm>
            <a:off x="956155" y="3201536"/>
            <a:ext cx="3096344" cy="230832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3600" dirty="0" smtClean="0">
                <a:solidFill>
                  <a:srgbClr val="00B0F0"/>
                </a:solidFill>
                <a:latin typeface="Bookman Old Style" panose="02050604050505020204" pitchFamily="18" charset="0"/>
              </a:rPr>
              <a:t>Növekedés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3600" dirty="0" smtClean="0">
                <a:solidFill>
                  <a:srgbClr val="00B0F0"/>
                </a:solidFill>
                <a:latin typeface="Bookman Old Style" panose="02050604050505020204" pitchFamily="18" charset="0"/>
              </a:rPr>
              <a:t>Megtartás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3600" dirty="0" smtClean="0">
                <a:solidFill>
                  <a:srgbClr val="00B0F0"/>
                </a:solidFill>
                <a:latin typeface="Bookman Old Style" panose="02050604050505020204" pitchFamily="18" charset="0"/>
              </a:rPr>
              <a:t>Oktatás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3600" dirty="0" smtClean="0">
                <a:solidFill>
                  <a:srgbClr val="00B0F0"/>
                </a:solidFill>
                <a:latin typeface="Bookman Old Style" panose="02050604050505020204" pitchFamily="18" charset="0"/>
              </a:rPr>
              <a:t>Fair Play</a:t>
            </a:r>
            <a:endParaRPr lang="hu-HU" sz="3600" dirty="0">
              <a:solidFill>
                <a:srgbClr val="00B0F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8" name="Szövegdoboz 7"/>
          <p:cNvSpPr txBox="1"/>
          <p:nvPr/>
        </p:nvSpPr>
        <p:spPr>
          <a:xfrm>
            <a:off x="7782297" y="3478535"/>
            <a:ext cx="3281478" cy="17543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3600" dirty="0" smtClean="0">
                <a:solidFill>
                  <a:srgbClr val="00B0F0"/>
                </a:solidFill>
                <a:latin typeface="Bookman Old Style" panose="02050604050505020204" pitchFamily="18" charset="0"/>
              </a:rPr>
              <a:t>Közösségi</a:t>
            </a:r>
          </a:p>
          <a:p>
            <a:pPr algn="ctr"/>
            <a:r>
              <a:rPr lang="hu-HU" sz="3600" dirty="0" smtClean="0">
                <a:solidFill>
                  <a:srgbClr val="00B0F0"/>
                </a:solidFill>
                <a:latin typeface="Bookman Old Style" panose="02050604050505020204" pitchFamily="18" charset="0"/>
              </a:rPr>
              <a:t>Labdarúgó</a:t>
            </a:r>
          </a:p>
          <a:p>
            <a:pPr algn="ctr"/>
            <a:r>
              <a:rPr lang="hu-HU" sz="3600" dirty="0" smtClean="0">
                <a:solidFill>
                  <a:srgbClr val="00B0F0"/>
                </a:solidFill>
                <a:latin typeface="Bookman Old Style" panose="02050604050505020204" pitchFamily="18" charset="0"/>
              </a:rPr>
              <a:t>Klubok</a:t>
            </a:r>
            <a:endParaRPr lang="hu-HU" sz="3600" dirty="0">
              <a:solidFill>
                <a:srgbClr val="00B0F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9" name="Szövegdoboz 8"/>
          <p:cNvSpPr txBox="1"/>
          <p:nvPr/>
        </p:nvSpPr>
        <p:spPr>
          <a:xfrm>
            <a:off x="4052499" y="1628626"/>
            <a:ext cx="5616624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sz="2000" b="1" dirty="0" smtClean="0">
                <a:solidFill>
                  <a:srgbClr val="00B0F0"/>
                </a:solidFill>
                <a:latin typeface="Bookman Old Style" panose="02050604050505020204" pitchFamily="18" charset="0"/>
              </a:rPr>
              <a:t>A labdarúgás Skóciában mindenkié</a:t>
            </a:r>
            <a:endParaRPr lang="hu-HU" sz="2000" b="1" dirty="0">
              <a:solidFill>
                <a:srgbClr val="00B0F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0" name="Jobbra nyíl 9"/>
          <p:cNvSpPr/>
          <p:nvPr/>
        </p:nvSpPr>
        <p:spPr>
          <a:xfrm>
            <a:off x="4193373" y="3969935"/>
            <a:ext cx="3448050" cy="771525"/>
          </a:xfrm>
          <a:prstGeom prst="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59629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81" y="214651"/>
            <a:ext cx="1072394" cy="1022515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2190" y="10850"/>
            <a:ext cx="959810" cy="1626797"/>
          </a:xfrm>
          <a:prstGeom prst="rect">
            <a:avLst/>
          </a:prstGeom>
        </p:spPr>
      </p:pic>
      <p:sp>
        <p:nvSpPr>
          <p:cNvPr id="2" name="Téglalap 1"/>
          <p:cNvSpPr/>
          <p:nvPr/>
        </p:nvSpPr>
        <p:spPr>
          <a:xfrm>
            <a:off x="930024" y="3511034"/>
            <a:ext cx="1053365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4400" b="1" dirty="0">
                <a:latin typeface="Bookman Old Style" panose="02050604050505020204" pitchFamily="18" charset="0"/>
              </a:rPr>
              <a:t>Köszönöm a megtisztelő figyelmet!</a:t>
            </a:r>
          </a:p>
        </p:txBody>
      </p:sp>
    </p:spTree>
    <p:extLst>
      <p:ext uri="{BB962C8B-B14F-4D97-AF65-F5344CB8AC3E}">
        <p14:creationId xmlns:p14="http://schemas.microsoft.com/office/powerpoint/2010/main" val="1184665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81" y="214651"/>
            <a:ext cx="1072394" cy="1022515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2190" y="10850"/>
            <a:ext cx="959810" cy="1626797"/>
          </a:xfrm>
          <a:prstGeom prst="rect">
            <a:avLst/>
          </a:prstGeom>
        </p:spPr>
      </p:pic>
      <p:sp>
        <p:nvSpPr>
          <p:cNvPr id="6" name="Téglalap 5"/>
          <p:cNvSpPr/>
          <p:nvPr/>
        </p:nvSpPr>
        <p:spPr>
          <a:xfrm>
            <a:off x="2988442" y="593415"/>
            <a:ext cx="64908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2400" b="1" dirty="0">
                <a:latin typeface="Bookman Old Style" panose="02050604050505020204" pitchFamily="18" charset="0"/>
              </a:rPr>
              <a:t>Az UEFA ajánlott </a:t>
            </a:r>
            <a:r>
              <a:rPr lang="hu-HU" sz="2400" b="1" dirty="0" err="1">
                <a:latin typeface="Bookman Old Style" panose="02050604050505020204" pitchFamily="18" charset="0"/>
              </a:rPr>
              <a:t>grassroots</a:t>
            </a:r>
            <a:r>
              <a:rPr lang="hu-HU" sz="2400" b="1" dirty="0">
                <a:latin typeface="Bookman Old Style" panose="02050604050505020204" pitchFamily="18" charset="0"/>
              </a:rPr>
              <a:t> programjai</a:t>
            </a:r>
          </a:p>
        </p:txBody>
      </p:sp>
      <p:sp>
        <p:nvSpPr>
          <p:cNvPr id="7" name="Téglalap 6"/>
          <p:cNvSpPr/>
          <p:nvPr/>
        </p:nvSpPr>
        <p:spPr>
          <a:xfrm>
            <a:off x="163182" y="2276148"/>
            <a:ext cx="11721522" cy="3662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lnSpc>
                <a:spcPct val="80000"/>
              </a:lnSpc>
              <a:spcBef>
                <a:spcPct val="20000"/>
              </a:spcBef>
              <a:spcAft>
                <a:spcPts val="1200"/>
              </a:spcAft>
              <a:buSzPct val="95000"/>
              <a:defRPr/>
            </a:pPr>
            <a:r>
              <a:rPr lang="hu-HU" sz="2000" b="1" dirty="0">
                <a:latin typeface="Bookman Old Style" panose="02050604050505020204" pitchFamily="18" charset="0"/>
              </a:rPr>
              <a:t>UEFA </a:t>
            </a:r>
            <a:r>
              <a:rPr lang="hu-HU" sz="2000" b="1" dirty="0" err="1">
                <a:latin typeface="Bookman Old Style" panose="02050604050505020204" pitchFamily="18" charset="0"/>
              </a:rPr>
              <a:t>Grassroots</a:t>
            </a:r>
            <a:r>
              <a:rPr lang="hu-HU" sz="2000" b="1" dirty="0">
                <a:latin typeface="Bookman Old Style" panose="02050604050505020204" pitchFamily="18" charset="0"/>
              </a:rPr>
              <a:t> </a:t>
            </a:r>
            <a:r>
              <a:rPr lang="hu-HU" sz="2000" b="1" dirty="0" err="1" smtClean="0">
                <a:latin typeface="Bookman Old Style" panose="02050604050505020204" pitchFamily="18" charset="0"/>
              </a:rPr>
              <a:t>Week</a:t>
            </a:r>
            <a:endParaRPr lang="hu-HU" sz="2000" b="1" dirty="0">
              <a:latin typeface="Bookman Old Style" panose="02050604050505020204" pitchFamily="18" charset="0"/>
            </a:endParaRPr>
          </a:p>
          <a:p>
            <a:pPr marL="990600" lvl="1" indent="-533400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SzPct val="95000"/>
              <a:buFont typeface="Arial" panose="020B0604020202020204" pitchFamily="34" charset="0"/>
              <a:buChar char="•"/>
              <a:defRPr/>
            </a:pPr>
            <a:r>
              <a:rPr lang="hu-HU" sz="2000" dirty="0">
                <a:latin typeface="Bookman Old Style" panose="02050604050505020204" pitchFamily="18" charset="0"/>
              </a:rPr>
              <a:t>A</a:t>
            </a:r>
            <a:r>
              <a:rPr lang="hu-HU" sz="2000" dirty="0" smtClean="0">
                <a:latin typeface="Bookman Old Style" panose="02050604050505020204" pitchFamily="18" charset="0"/>
              </a:rPr>
              <a:t> </a:t>
            </a:r>
            <a:r>
              <a:rPr lang="hu-HU" sz="2000" dirty="0" err="1" smtClean="0">
                <a:latin typeface="Bookman Old Style" panose="02050604050505020204" pitchFamily="18" charset="0"/>
              </a:rPr>
              <a:t>grassroots</a:t>
            </a:r>
            <a:r>
              <a:rPr lang="hu-HU" sz="2000" dirty="0" smtClean="0">
                <a:latin typeface="Bookman Old Style" panose="02050604050505020204" pitchFamily="18" charset="0"/>
              </a:rPr>
              <a:t> labdarúgás ünnepe.</a:t>
            </a:r>
            <a:endParaRPr lang="hu-HU" sz="2000" dirty="0">
              <a:latin typeface="Bookman Old Style" panose="02050604050505020204" pitchFamily="18" charset="0"/>
            </a:endParaRPr>
          </a:p>
          <a:p>
            <a:pPr marL="990600" lvl="1" indent="-533400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SzPct val="95000"/>
              <a:buFont typeface="Arial" panose="020B0604020202020204" pitchFamily="34" charset="0"/>
              <a:buChar char="•"/>
              <a:defRPr/>
            </a:pPr>
            <a:r>
              <a:rPr lang="hu-HU" sz="2000" dirty="0" smtClean="0">
                <a:latin typeface="Bookman Old Style" panose="02050604050505020204" pitchFamily="18" charset="0"/>
              </a:rPr>
              <a:t>Évente, szeptemberben tartandó.</a:t>
            </a:r>
            <a:endParaRPr lang="hu-HU" sz="2000" dirty="0">
              <a:latin typeface="Bookman Old Style" panose="02050604050505020204" pitchFamily="18" charset="0"/>
            </a:endParaRPr>
          </a:p>
          <a:p>
            <a:pPr marL="990600" lvl="1" indent="-533400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SzPct val="95000"/>
              <a:buFont typeface="Arial" panose="020B0604020202020204" pitchFamily="34" charset="0"/>
              <a:buChar char="•"/>
              <a:defRPr/>
            </a:pPr>
            <a:r>
              <a:rPr lang="hu-HU" sz="2000" dirty="0">
                <a:latin typeface="Bookman Old Style" panose="02050604050505020204" pitchFamily="18" charset="0"/>
              </a:rPr>
              <a:t>W</a:t>
            </a:r>
            <a:r>
              <a:rPr lang="hu-HU" sz="2000" dirty="0" smtClean="0">
                <a:latin typeface="Bookman Old Style" panose="02050604050505020204" pitchFamily="18" charset="0"/>
              </a:rPr>
              <a:t>eb </a:t>
            </a:r>
            <a:r>
              <a:rPr lang="hu-HU" sz="2000" dirty="0">
                <a:latin typeface="Bookman Old Style" panose="02050604050505020204" pitchFamily="18" charset="0"/>
              </a:rPr>
              <a:t>kampány, amely 100 nappal a </a:t>
            </a:r>
            <a:r>
              <a:rPr lang="hu-HU" sz="2000" dirty="0" err="1">
                <a:latin typeface="Bookman Old Style" panose="02050604050505020204" pitchFamily="18" charset="0"/>
              </a:rPr>
              <a:t>Grassroots</a:t>
            </a:r>
            <a:r>
              <a:rPr lang="hu-HU" sz="2000" dirty="0">
                <a:latin typeface="Bookman Old Style" panose="02050604050505020204" pitchFamily="18" charset="0"/>
              </a:rPr>
              <a:t> </a:t>
            </a:r>
            <a:r>
              <a:rPr lang="hu-HU" sz="2000" dirty="0" err="1" smtClean="0">
                <a:latin typeface="Bookman Old Style" panose="02050604050505020204" pitchFamily="18" charset="0"/>
              </a:rPr>
              <a:t>Week</a:t>
            </a:r>
            <a:r>
              <a:rPr lang="hu-HU" sz="2000" dirty="0" smtClean="0">
                <a:latin typeface="Bookman Old Style" panose="02050604050505020204" pitchFamily="18" charset="0"/>
              </a:rPr>
              <a:t> </a:t>
            </a:r>
            <a:r>
              <a:rPr lang="hu-HU" sz="2000" dirty="0">
                <a:latin typeface="Bookman Old Style" panose="02050604050505020204" pitchFamily="18" charset="0"/>
              </a:rPr>
              <a:t>előtt indul az UEFA </a:t>
            </a:r>
            <a:r>
              <a:rPr lang="hu-HU" sz="2000" dirty="0" smtClean="0">
                <a:latin typeface="Bookman Old Style" panose="02050604050505020204" pitchFamily="18" charset="0"/>
              </a:rPr>
              <a:t>weblapján.</a:t>
            </a:r>
            <a:endParaRPr lang="hu-HU" sz="2000" dirty="0">
              <a:latin typeface="Bookman Old Style" panose="02050604050505020204" pitchFamily="18" charset="0"/>
            </a:endParaRPr>
          </a:p>
          <a:p>
            <a:pPr marL="990600" lvl="1" indent="-533400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SzPct val="95000"/>
              <a:buFont typeface="Arial" panose="020B0604020202020204" pitchFamily="34" charset="0"/>
              <a:buChar char="•"/>
              <a:defRPr/>
            </a:pPr>
            <a:r>
              <a:rPr lang="hu-HU" sz="2000" dirty="0">
                <a:latin typeface="Bookman Old Style" panose="02050604050505020204" pitchFamily="18" charset="0"/>
              </a:rPr>
              <a:t>M</a:t>
            </a:r>
            <a:r>
              <a:rPr lang="hu-HU" sz="2000" dirty="0" smtClean="0">
                <a:latin typeface="Bookman Old Style" panose="02050604050505020204" pitchFamily="18" charset="0"/>
              </a:rPr>
              <a:t>inél </a:t>
            </a:r>
            <a:r>
              <a:rPr lang="hu-HU" sz="2000" dirty="0">
                <a:latin typeface="Bookman Old Style" panose="02050604050505020204" pitchFamily="18" charset="0"/>
              </a:rPr>
              <a:t>több </a:t>
            </a:r>
            <a:r>
              <a:rPr lang="hu-HU" sz="2000" dirty="0" err="1">
                <a:latin typeface="Bookman Old Style" panose="02050604050505020204" pitchFamily="18" charset="0"/>
              </a:rPr>
              <a:t>grassroots</a:t>
            </a:r>
            <a:r>
              <a:rPr lang="hu-HU" sz="2000" dirty="0">
                <a:latin typeface="Bookman Old Style" panose="02050604050505020204" pitchFamily="18" charset="0"/>
              </a:rPr>
              <a:t> esemény </a:t>
            </a:r>
            <a:r>
              <a:rPr lang="hu-HU" sz="2000" dirty="0" smtClean="0">
                <a:latin typeface="Bookman Old Style" panose="02050604050505020204" pitchFamily="18" charset="0"/>
              </a:rPr>
              <a:t>erre </a:t>
            </a:r>
            <a:r>
              <a:rPr lang="hu-HU" sz="2000" dirty="0">
                <a:latin typeface="Bookman Old Style" panose="02050604050505020204" pitchFamily="18" charset="0"/>
              </a:rPr>
              <a:t>a hétre egész </a:t>
            </a:r>
            <a:r>
              <a:rPr lang="hu-HU" sz="2000" dirty="0" smtClean="0">
                <a:latin typeface="Bookman Old Style" panose="02050604050505020204" pitchFamily="18" charset="0"/>
              </a:rPr>
              <a:t>Európában. </a:t>
            </a:r>
            <a:endParaRPr lang="hu-HU" sz="2000" dirty="0">
              <a:latin typeface="Bookman Old Style" panose="02050604050505020204" pitchFamily="18" charset="0"/>
            </a:endParaRPr>
          </a:p>
          <a:p>
            <a:pPr marL="990600" lvl="1" indent="-533400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defRPr/>
            </a:pPr>
            <a:endParaRPr lang="hu-HU" sz="2000" dirty="0">
              <a:latin typeface="Bookman Old Style" panose="02050604050505020204" pitchFamily="18" charset="0"/>
            </a:endParaRPr>
          </a:p>
          <a:p>
            <a:pPr fontAlgn="auto">
              <a:lnSpc>
                <a:spcPct val="80000"/>
              </a:lnSpc>
              <a:spcBef>
                <a:spcPct val="20000"/>
              </a:spcBef>
              <a:spcAft>
                <a:spcPts val="1200"/>
              </a:spcAft>
              <a:buSzPct val="95000"/>
              <a:defRPr/>
            </a:pPr>
            <a:r>
              <a:rPr lang="hu-HU" sz="2000" b="1" dirty="0">
                <a:latin typeface="Bookman Old Style" panose="02050604050505020204" pitchFamily="18" charset="0"/>
              </a:rPr>
              <a:t>Nyári </a:t>
            </a:r>
            <a:r>
              <a:rPr lang="hu-HU" sz="2000" b="1" dirty="0" err="1">
                <a:latin typeface="Bookman Old Style" panose="02050604050505020204" pitchFamily="18" charset="0"/>
              </a:rPr>
              <a:t>Grassroots</a:t>
            </a:r>
            <a:r>
              <a:rPr lang="hu-HU" sz="2000" b="1" dirty="0">
                <a:latin typeface="Bookman Old Style" panose="02050604050505020204" pitchFamily="18" charset="0"/>
              </a:rPr>
              <a:t> Tábor – Szünidei Táborok</a:t>
            </a:r>
          </a:p>
          <a:p>
            <a:pPr marL="990600" lvl="1" indent="-533400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SzPct val="95000"/>
              <a:buFont typeface="Arial" panose="020B0604020202020204" pitchFamily="34" charset="0"/>
              <a:buChar char="•"/>
              <a:defRPr/>
            </a:pPr>
            <a:r>
              <a:rPr lang="hu-HU" sz="2000" dirty="0">
                <a:latin typeface="Bookman Old Style" panose="02050604050505020204" pitchFamily="18" charset="0"/>
              </a:rPr>
              <a:t>2010-ig 7 alkalommal központi tábor</a:t>
            </a:r>
          </a:p>
          <a:p>
            <a:pPr marL="990600" lvl="1" indent="-533400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SzPct val="95000"/>
              <a:buFont typeface="Arial" panose="020B0604020202020204" pitchFamily="34" charset="0"/>
              <a:buChar char="•"/>
              <a:defRPr/>
            </a:pPr>
            <a:r>
              <a:rPr lang="hu-HU" sz="2000" dirty="0">
                <a:latin typeface="Bookman Old Style" panose="02050604050505020204" pitchFamily="18" charset="0"/>
              </a:rPr>
              <a:t>A</a:t>
            </a:r>
            <a:r>
              <a:rPr lang="hu-HU" sz="2000" dirty="0" smtClean="0">
                <a:latin typeface="Bookman Old Style" panose="02050604050505020204" pitchFamily="18" charset="0"/>
              </a:rPr>
              <a:t>z </a:t>
            </a:r>
            <a:r>
              <a:rPr lang="hu-HU" sz="2000" dirty="0">
                <a:latin typeface="Bookman Old Style" panose="02050604050505020204" pitchFamily="18" charset="0"/>
              </a:rPr>
              <a:t>MLSZ háromszor nyerte el a Legértékesebb </a:t>
            </a:r>
            <a:r>
              <a:rPr lang="hu-HU" sz="2000" dirty="0" err="1">
                <a:latin typeface="Bookman Old Style" panose="02050604050505020204" pitchFamily="18" charset="0"/>
              </a:rPr>
              <a:t>Grassroots</a:t>
            </a:r>
            <a:r>
              <a:rPr lang="hu-HU" sz="2000" dirty="0">
                <a:latin typeface="Bookman Old Style" panose="02050604050505020204" pitchFamily="18" charset="0"/>
              </a:rPr>
              <a:t> Futballesemény Díjat (2006 – Zánka; 2007, 2008 – Tiszaújváros)</a:t>
            </a:r>
          </a:p>
          <a:p>
            <a:pPr marL="990600" lvl="1" indent="-533400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SzPct val="100000"/>
              <a:buFont typeface="Arial" pitchFamily="34" charset="0"/>
              <a:buChar char="•"/>
              <a:defRPr/>
            </a:pPr>
            <a:r>
              <a:rPr lang="hu-HU" sz="2000" dirty="0">
                <a:latin typeface="Bookman Old Style" panose="02050604050505020204" pitchFamily="18" charset="0"/>
              </a:rPr>
              <a:t>2011 óta Szünidei Táborok program</a:t>
            </a:r>
          </a:p>
        </p:txBody>
      </p:sp>
    </p:spTree>
    <p:extLst>
      <p:ext uri="{BB962C8B-B14F-4D97-AF65-F5344CB8AC3E}">
        <p14:creationId xmlns:p14="http://schemas.microsoft.com/office/powerpoint/2010/main" val="2502151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ím 1"/>
          <p:cNvSpPr txBox="1">
            <a:spLocks/>
          </p:cNvSpPr>
          <p:nvPr/>
        </p:nvSpPr>
        <p:spPr>
          <a:xfrm>
            <a:off x="1415967" y="536216"/>
            <a:ext cx="9635827" cy="57606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hu-HU" sz="2400" b="1" dirty="0" smtClean="0">
                <a:latin typeface="Bookman Old Style" panose="02050604050505020204" pitchFamily="18" charset="0"/>
              </a:rPr>
              <a:t> </a:t>
            </a:r>
            <a:r>
              <a:rPr lang="hu-HU" sz="2400" b="1" dirty="0">
                <a:latin typeface="Bookman Old Style" panose="02050604050505020204" pitchFamily="18" charset="0"/>
              </a:rPr>
              <a:t>UEFA </a:t>
            </a:r>
            <a:r>
              <a:rPr lang="hu-HU" sz="2400" b="1" dirty="0" err="1" smtClean="0">
                <a:latin typeface="Bookman Old Style" panose="02050604050505020204" pitchFamily="18" charset="0"/>
              </a:rPr>
              <a:t>Grassroots</a:t>
            </a:r>
            <a:r>
              <a:rPr lang="hu-HU" sz="2400" b="1" dirty="0" smtClean="0">
                <a:latin typeface="Bookman Old Style" panose="02050604050505020204" pitchFamily="18" charset="0"/>
              </a:rPr>
              <a:t> </a:t>
            </a:r>
            <a:r>
              <a:rPr lang="hu-HU" sz="2400" b="1" dirty="0" err="1" smtClean="0">
                <a:latin typeface="Bookman Old Style" panose="02050604050505020204" pitchFamily="18" charset="0"/>
              </a:rPr>
              <a:t>Week</a:t>
            </a:r>
            <a:endParaRPr lang="hu-HU" sz="2400" b="1" dirty="0">
              <a:latin typeface="Bookman Old Style" panose="02050604050505020204" pitchFamily="18" charset="0"/>
            </a:endParaRPr>
          </a:p>
          <a:p>
            <a:pPr>
              <a:defRPr/>
            </a:pPr>
            <a:endParaRPr lang="hu-HU" sz="2400" b="1" dirty="0">
              <a:latin typeface="Bookman Old Style" panose="02050604050505020204" pitchFamily="18" charset="0"/>
            </a:endParaRPr>
          </a:p>
          <a:p>
            <a:pPr>
              <a:defRPr/>
            </a:pPr>
            <a:endParaRPr lang="hu-HU" sz="5400" b="1" dirty="0">
              <a:latin typeface="Bookman Old Style" panose="02050604050505020204" pitchFamily="18" charset="0"/>
            </a:endParaRP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81" y="214651"/>
            <a:ext cx="1072394" cy="1022515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2190" y="10850"/>
            <a:ext cx="959810" cy="1626797"/>
          </a:xfrm>
          <a:prstGeom prst="rect">
            <a:avLst/>
          </a:prstGeom>
        </p:spPr>
      </p:pic>
      <p:sp>
        <p:nvSpPr>
          <p:cNvPr id="3" name="Téglalap 2"/>
          <p:cNvSpPr/>
          <p:nvPr/>
        </p:nvSpPr>
        <p:spPr>
          <a:xfrm>
            <a:off x="485775" y="1952536"/>
            <a:ext cx="6096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dirty="0">
                <a:latin typeface="Bookman Old Style" panose="02050604050505020204" pitchFamily="18" charset="0"/>
              </a:rPr>
              <a:t>Az UEFA </a:t>
            </a:r>
            <a:r>
              <a:rPr lang="hu-HU" sz="2000" dirty="0" err="1">
                <a:latin typeface="Bookman Old Style" panose="02050604050505020204" pitchFamily="18" charset="0"/>
              </a:rPr>
              <a:t>Grassroots</a:t>
            </a:r>
            <a:r>
              <a:rPr lang="hu-HU" sz="2000" dirty="0">
                <a:latin typeface="Bookman Old Style" panose="02050604050505020204" pitchFamily="18" charset="0"/>
              </a:rPr>
              <a:t> Day 2015-ben UEFA </a:t>
            </a:r>
            <a:r>
              <a:rPr lang="hu-HU" sz="2000" dirty="0" err="1">
                <a:latin typeface="Bookman Old Style" panose="02050604050505020204" pitchFamily="18" charset="0"/>
              </a:rPr>
              <a:t>Grassroots</a:t>
            </a:r>
            <a:r>
              <a:rPr lang="hu-HU" sz="2000" dirty="0">
                <a:latin typeface="Bookman Old Style" panose="02050604050505020204" pitchFamily="18" charset="0"/>
              </a:rPr>
              <a:t> </a:t>
            </a:r>
            <a:r>
              <a:rPr lang="hu-HU" sz="2000" dirty="0" err="1">
                <a:latin typeface="Bookman Old Style" panose="02050604050505020204" pitchFamily="18" charset="0"/>
              </a:rPr>
              <a:t>Week-re</a:t>
            </a:r>
            <a:r>
              <a:rPr lang="hu-HU" sz="2000" dirty="0">
                <a:latin typeface="Bookman Old Style" panose="02050604050505020204" pitchFamily="18" charset="0"/>
              </a:rPr>
              <a:t> változott és május helyett szeptemberben tartják.</a:t>
            </a:r>
          </a:p>
          <a:p>
            <a:endParaRPr lang="hu-HU" sz="2000" dirty="0">
              <a:latin typeface="Bookman Old Style" panose="020506040505050202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dirty="0">
                <a:latin typeface="Bookman Old Style" panose="02050604050505020204" pitchFamily="18" charset="0"/>
              </a:rPr>
              <a:t>Az Európai Bizottság Sporthetéhez igazodik, melynek céljai: </a:t>
            </a:r>
          </a:p>
        </p:txBody>
      </p:sp>
      <p:sp>
        <p:nvSpPr>
          <p:cNvPr id="9" name="Téglalap 8"/>
          <p:cNvSpPr/>
          <p:nvPr/>
        </p:nvSpPr>
        <p:spPr>
          <a:xfrm>
            <a:off x="2752725" y="3495586"/>
            <a:ext cx="6096000" cy="163121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u-HU" sz="2000" dirty="0">
                <a:latin typeface="Bookman Old Style" panose="02050604050505020204" pitchFamily="18" charset="0"/>
              </a:rPr>
              <a:t>- hangsúlyozni a sport előnyeit – az egészségügyi költségek csökkenésével </a:t>
            </a:r>
            <a:r>
              <a:rPr lang="hu-HU" sz="2000" dirty="0" smtClean="0">
                <a:latin typeface="Bookman Old Style" panose="02050604050505020204" pitchFamily="18" charset="0"/>
              </a:rPr>
              <a:t>összefüggésben;</a:t>
            </a:r>
            <a:endParaRPr lang="hu-HU" sz="2000" dirty="0">
              <a:latin typeface="Bookman Old Style" panose="02050604050505020204" pitchFamily="18" charset="0"/>
            </a:endParaRPr>
          </a:p>
          <a:p>
            <a:r>
              <a:rPr lang="hu-HU" sz="2000" dirty="0">
                <a:latin typeface="Bookman Old Style" panose="02050604050505020204" pitchFamily="18" charset="0"/>
              </a:rPr>
              <a:t>- reklámozni a fizikai aktivitást és a sport minden területén való </a:t>
            </a:r>
            <a:r>
              <a:rPr lang="hu-HU" sz="2000" dirty="0" smtClean="0">
                <a:latin typeface="Bookman Old Style" panose="02050604050505020204" pitchFamily="18" charset="0"/>
              </a:rPr>
              <a:t>részvételt.</a:t>
            </a:r>
            <a:endParaRPr lang="hu-HU" sz="2000" dirty="0">
              <a:latin typeface="Bookman Old Style" panose="02050604050505020204" pitchFamily="18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41" t="62829" r="17791" b="11220"/>
          <a:stretch/>
        </p:blipFill>
        <p:spPr bwMode="auto">
          <a:xfrm>
            <a:off x="2114550" y="5126802"/>
            <a:ext cx="7835119" cy="1635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79" t="19122" r="13985" b="44000"/>
          <a:stretch/>
        </p:blipFill>
        <p:spPr bwMode="auto">
          <a:xfrm>
            <a:off x="8670579" y="2008833"/>
            <a:ext cx="2558180" cy="2302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729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ím 1"/>
          <p:cNvSpPr txBox="1">
            <a:spLocks/>
          </p:cNvSpPr>
          <p:nvPr/>
        </p:nvSpPr>
        <p:spPr>
          <a:xfrm>
            <a:off x="1415967" y="536216"/>
            <a:ext cx="9635827" cy="57606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hu-HU" sz="2400" b="1" dirty="0" smtClean="0">
                <a:latin typeface="Bookman Old Style" panose="02050604050505020204" pitchFamily="18" charset="0"/>
              </a:rPr>
              <a:t> </a:t>
            </a:r>
            <a:r>
              <a:rPr lang="hu-HU" sz="2400" b="1" dirty="0">
                <a:latin typeface="Bookman Old Style" panose="02050604050505020204" pitchFamily="18" charset="0"/>
              </a:rPr>
              <a:t>UEFA </a:t>
            </a:r>
            <a:r>
              <a:rPr lang="hu-HU" sz="2400" b="1" dirty="0" err="1" smtClean="0">
                <a:latin typeface="Bookman Old Style" panose="02050604050505020204" pitchFamily="18" charset="0"/>
              </a:rPr>
              <a:t>Grassroots</a:t>
            </a:r>
            <a:r>
              <a:rPr lang="hu-HU" sz="2400" b="1" dirty="0" smtClean="0">
                <a:latin typeface="Bookman Old Style" panose="02050604050505020204" pitchFamily="18" charset="0"/>
              </a:rPr>
              <a:t> </a:t>
            </a:r>
            <a:r>
              <a:rPr lang="hu-HU" sz="2400" b="1" dirty="0" err="1" smtClean="0">
                <a:latin typeface="Bookman Old Style" panose="02050604050505020204" pitchFamily="18" charset="0"/>
              </a:rPr>
              <a:t>Week</a:t>
            </a:r>
            <a:r>
              <a:rPr lang="hu-HU" sz="2400" b="1" dirty="0" smtClean="0">
                <a:latin typeface="Bookman Old Style" panose="02050604050505020204" pitchFamily="18" charset="0"/>
              </a:rPr>
              <a:t> </a:t>
            </a:r>
            <a:r>
              <a:rPr lang="hu-HU" sz="2400" b="1" dirty="0" err="1" smtClean="0">
                <a:latin typeface="Bookman Old Style" panose="02050604050505020204" pitchFamily="18" charset="0"/>
              </a:rPr>
              <a:t>Awards</a:t>
            </a:r>
            <a:endParaRPr lang="hu-HU" sz="2400" b="1" dirty="0">
              <a:latin typeface="Bookman Old Style" panose="02050604050505020204" pitchFamily="18" charset="0"/>
            </a:endParaRPr>
          </a:p>
          <a:p>
            <a:pPr>
              <a:defRPr/>
            </a:pPr>
            <a:endParaRPr lang="hu-HU" sz="2400" b="1" dirty="0">
              <a:latin typeface="Bookman Old Style" panose="02050604050505020204" pitchFamily="18" charset="0"/>
            </a:endParaRPr>
          </a:p>
          <a:p>
            <a:pPr>
              <a:defRPr/>
            </a:pPr>
            <a:endParaRPr lang="hu-HU" sz="5400" b="1" dirty="0">
              <a:latin typeface="Bookman Old Style" panose="02050604050505020204" pitchFamily="18" charset="0"/>
            </a:endParaRP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81" y="214651"/>
            <a:ext cx="1072394" cy="1022515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2190" y="10850"/>
            <a:ext cx="959810" cy="1626797"/>
          </a:xfrm>
          <a:prstGeom prst="rect">
            <a:avLst/>
          </a:prstGeom>
        </p:spPr>
      </p:pic>
      <p:pic>
        <p:nvPicPr>
          <p:cNvPr id="12" name="Kép 11"/>
          <p:cNvPicPr>
            <a:picLocks noChangeAspect="1"/>
          </p:cNvPicPr>
          <p:nvPr/>
        </p:nvPicPr>
        <p:blipFill rotWithShape="1">
          <a:blip r:embed="rId4"/>
          <a:srcRect l="53448" t="24448" r="2929" b="24805"/>
          <a:stretch/>
        </p:blipFill>
        <p:spPr>
          <a:xfrm>
            <a:off x="2065765" y="1407385"/>
            <a:ext cx="8336235" cy="5450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667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ím 1"/>
          <p:cNvSpPr txBox="1">
            <a:spLocks/>
          </p:cNvSpPr>
          <p:nvPr/>
        </p:nvSpPr>
        <p:spPr>
          <a:xfrm>
            <a:off x="1415967" y="536216"/>
            <a:ext cx="9635827" cy="57606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hu-HU" sz="2400" b="1" dirty="0" smtClean="0">
                <a:latin typeface="Bookman Old Style" panose="02050604050505020204" pitchFamily="18" charset="0"/>
              </a:rPr>
              <a:t> </a:t>
            </a:r>
            <a:r>
              <a:rPr lang="hu-HU" sz="2400" b="1" dirty="0">
                <a:latin typeface="Bookman Old Style" panose="02050604050505020204" pitchFamily="18" charset="0"/>
              </a:rPr>
              <a:t>Az UEFA szerepe a </a:t>
            </a:r>
            <a:r>
              <a:rPr lang="hu-HU" sz="2400" b="1" dirty="0" err="1" smtClean="0">
                <a:latin typeface="Bookman Old Style" panose="02050604050505020204" pitchFamily="18" charset="0"/>
              </a:rPr>
              <a:t>grassroots</a:t>
            </a:r>
            <a:r>
              <a:rPr lang="hu-HU" sz="2400" b="1" dirty="0" smtClean="0">
                <a:latin typeface="Bookman Old Style" panose="02050604050505020204" pitchFamily="18" charset="0"/>
              </a:rPr>
              <a:t> labdarúgásban</a:t>
            </a:r>
            <a:endParaRPr lang="hu-HU" sz="2400" b="1" dirty="0">
              <a:latin typeface="Bookman Old Style" panose="02050604050505020204" pitchFamily="18" charset="0"/>
            </a:endParaRPr>
          </a:p>
          <a:p>
            <a:pPr>
              <a:defRPr/>
            </a:pPr>
            <a:endParaRPr lang="hu-HU" sz="2400" b="1" dirty="0">
              <a:latin typeface="Bookman Old Style" panose="02050604050505020204" pitchFamily="18" charset="0"/>
            </a:endParaRPr>
          </a:p>
          <a:p>
            <a:pPr>
              <a:defRPr/>
            </a:pPr>
            <a:endParaRPr lang="hu-HU" sz="5400" b="1" dirty="0">
              <a:latin typeface="Bookman Old Style" panose="02050604050505020204" pitchFamily="18" charset="0"/>
            </a:endParaRP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81" y="214651"/>
            <a:ext cx="1072394" cy="1022515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2190" y="10850"/>
            <a:ext cx="959810" cy="1626797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4301711" y="1948600"/>
            <a:ext cx="3864347" cy="2733152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896102" y="1949684"/>
            <a:ext cx="3869704" cy="2736344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35872" y="1362076"/>
            <a:ext cx="2734994" cy="3863264"/>
          </a:xfrm>
          <a:prstGeom prst="rect">
            <a:avLst/>
          </a:prstGeom>
        </p:spPr>
      </p:pic>
      <p:sp>
        <p:nvSpPr>
          <p:cNvPr id="2" name="Téglalap 1"/>
          <p:cNvSpPr/>
          <p:nvPr/>
        </p:nvSpPr>
        <p:spPr>
          <a:xfrm>
            <a:off x="809392" y="5247350"/>
            <a:ext cx="10848975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000" b="1" dirty="0">
                <a:latin typeface="Bookman Old Style" panose="02050604050505020204" pitchFamily="18" charset="0"/>
              </a:rPr>
              <a:t>Motiváció: minden évben 3 kategóriában díjazás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b="1" dirty="0">
                <a:latin typeface="Bookman Old Style" panose="02050604050505020204" pitchFamily="18" charset="0"/>
              </a:rPr>
              <a:t>Legjobb </a:t>
            </a:r>
            <a:r>
              <a:rPr lang="hu-HU" sz="2000" b="1" dirty="0" err="1">
                <a:latin typeface="Bookman Old Style" panose="02050604050505020204" pitchFamily="18" charset="0"/>
              </a:rPr>
              <a:t>Grassroots</a:t>
            </a:r>
            <a:r>
              <a:rPr lang="hu-HU" sz="2000" b="1" dirty="0">
                <a:latin typeface="Bookman Old Style" panose="02050604050505020204" pitchFamily="18" charset="0"/>
              </a:rPr>
              <a:t> Projekt </a:t>
            </a:r>
            <a:r>
              <a:rPr lang="hu-HU" sz="2000" dirty="0">
                <a:latin typeface="Bookman Old Style" panose="02050604050505020204" pitchFamily="18" charset="0"/>
              </a:rPr>
              <a:t>– 2013-ban a Magyar Gyermekotthonokban élők Országos Labdarúgó Programja 1. helyezett lett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b="1" dirty="0">
                <a:latin typeface="Bookman Old Style" panose="02050604050505020204" pitchFamily="18" charset="0"/>
              </a:rPr>
              <a:t>Legjobb </a:t>
            </a:r>
            <a:r>
              <a:rPr lang="hu-HU" sz="2000" b="1" dirty="0" err="1">
                <a:latin typeface="Bookman Old Style" panose="02050604050505020204" pitchFamily="18" charset="0"/>
              </a:rPr>
              <a:t>Grassroots</a:t>
            </a:r>
            <a:r>
              <a:rPr lang="hu-HU" sz="2000" b="1" dirty="0">
                <a:latin typeface="Bookman Old Style" panose="02050604050505020204" pitchFamily="18" charset="0"/>
              </a:rPr>
              <a:t> Klub </a:t>
            </a:r>
            <a:r>
              <a:rPr lang="hu-HU" sz="2000" dirty="0">
                <a:latin typeface="Bookman Old Style" panose="02050604050505020204" pitchFamily="18" charset="0"/>
              </a:rPr>
              <a:t>– 2010-ben a Budakeszi SC 2. helyezett lett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b="1" dirty="0">
                <a:latin typeface="Bookman Old Style" panose="02050604050505020204" pitchFamily="18" charset="0"/>
              </a:rPr>
              <a:t>Legjobb </a:t>
            </a:r>
            <a:r>
              <a:rPr lang="hu-HU" sz="2000" b="1" dirty="0" err="1">
                <a:latin typeface="Bookman Old Style" panose="02050604050505020204" pitchFamily="18" charset="0"/>
              </a:rPr>
              <a:t>Grassroots</a:t>
            </a:r>
            <a:r>
              <a:rPr lang="hu-HU" sz="2000" b="1" dirty="0">
                <a:latin typeface="Bookman Old Style" panose="02050604050505020204" pitchFamily="18" charset="0"/>
              </a:rPr>
              <a:t> Vezető</a:t>
            </a:r>
            <a:r>
              <a:rPr lang="hu-HU" sz="2000" dirty="0">
                <a:latin typeface="Bookman Old Style" panose="02050604050505020204" pitchFamily="18" charset="0"/>
              </a:rPr>
              <a:t> – 2012-ben </a:t>
            </a:r>
            <a:r>
              <a:rPr lang="hu-HU" sz="2000" dirty="0" err="1" smtClean="0">
                <a:latin typeface="Bookman Old Style" panose="02050604050505020204" pitchFamily="18" charset="0"/>
              </a:rPr>
              <a:t>Ugrai</a:t>
            </a:r>
            <a:r>
              <a:rPr lang="hu-HU" sz="2000" dirty="0" smtClean="0">
                <a:latin typeface="Bookman Old Style" panose="02050604050505020204" pitchFamily="18" charset="0"/>
              </a:rPr>
              <a:t> </a:t>
            </a:r>
            <a:r>
              <a:rPr lang="hu-HU" sz="2000" dirty="0">
                <a:latin typeface="Bookman Old Style" panose="02050604050505020204" pitchFamily="18" charset="0"/>
              </a:rPr>
              <a:t>Csilla 3. helyezett lett</a:t>
            </a:r>
            <a:endParaRPr lang="hu-HU" sz="2000" b="1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4919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3975</TotalTime>
  <Words>2450</Words>
  <Application>Microsoft Office PowerPoint</Application>
  <PresentationFormat>Szélesvásznú</PresentationFormat>
  <Paragraphs>547</Paragraphs>
  <Slides>52</Slides>
  <Notes>8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8</vt:i4>
      </vt:variant>
      <vt:variant>
        <vt:lpstr>Téma</vt:lpstr>
      </vt:variant>
      <vt:variant>
        <vt:i4>1</vt:i4>
      </vt:variant>
      <vt:variant>
        <vt:lpstr>Diacímek</vt:lpstr>
      </vt:variant>
      <vt:variant>
        <vt:i4>52</vt:i4>
      </vt:variant>
    </vt:vector>
  </HeadingPairs>
  <TitlesOfParts>
    <vt:vector size="61" baseType="lpstr">
      <vt:lpstr>Arabic Typesetting</vt:lpstr>
      <vt:lpstr>Arial</vt:lpstr>
      <vt:lpstr>Bookman Old Style</vt:lpstr>
      <vt:lpstr>Calibri</vt:lpstr>
      <vt:lpstr>Calibri Light</vt:lpstr>
      <vt:lpstr>Constantia</vt:lpstr>
      <vt:lpstr>Wingdings</vt:lpstr>
      <vt:lpstr>Wingdings 2</vt:lpstr>
      <vt:lpstr>Office-téma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Az MLSZ Grassroots Önkéntes Programja összhangban az UEFA Edzőképzési Konvenció Struktúrájával</vt:lpstr>
      <vt:lpstr>MLSZ Grassroots Önkéntes Szervező Tanfolyam</vt:lpstr>
      <vt:lpstr>MLSZ Grassroots Önkéntes Szervező Tanfolyam</vt:lpstr>
      <vt:lpstr>MLSZ Grassroots Önkéntes Szervező Tanfolyam</vt:lpstr>
      <vt:lpstr>MLSZ Grassroots Önkéntes Szervező Tanfolyam</vt:lpstr>
      <vt:lpstr>MLSZ Grassroots Önkéntes Szervező Tanfolyam</vt:lpstr>
      <vt:lpstr>MLSZ Grassroots Önkéntes Szervező Tanfolyam</vt:lpstr>
      <vt:lpstr>MLSZ Grassroots Önkéntes Szervező Tanfolyam</vt:lpstr>
      <vt:lpstr>MLSZ Grassroots Önkéntes Szervező Tanfolyam</vt:lpstr>
      <vt:lpstr>PowerPoint bemutató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bemutató</dc:title>
  <dc:creator>Kocsárdy Gyula</dc:creator>
  <cp:lastModifiedBy>Kocsárdy Gyula</cp:lastModifiedBy>
  <cp:revision>82</cp:revision>
  <dcterms:created xsi:type="dcterms:W3CDTF">2017-07-31T09:52:11Z</dcterms:created>
  <dcterms:modified xsi:type="dcterms:W3CDTF">2019-08-15T12:25:36Z</dcterms:modified>
  <cp:contentStatus>Végleges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